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1346" r:id="rId2"/>
    <p:sldId id="1347" r:id="rId3"/>
    <p:sldId id="1425" r:id="rId4"/>
    <p:sldId id="1426" r:id="rId5"/>
    <p:sldId id="1429" r:id="rId6"/>
    <p:sldId id="1421" r:id="rId7"/>
    <p:sldId id="1338" r:id="rId8"/>
    <p:sldId id="1423" r:id="rId9"/>
    <p:sldId id="1340" r:id="rId10"/>
    <p:sldId id="1341" r:id="rId11"/>
    <p:sldId id="1348" r:id="rId12"/>
    <p:sldId id="1345" r:id="rId13"/>
    <p:sldId id="1349" r:id="rId14"/>
    <p:sldId id="1428" r:id="rId15"/>
    <p:sldId id="1350" r:id="rId16"/>
    <p:sldId id="1352" r:id="rId17"/>
    <p:sldId id="1354" r:id="rId18"/>
    <p:sldId id="1353" r:id="rId19"/>
    <p:sldId id="1359" r:id="rId20"/>
    <p:sldId id="1362" r:id="rId21"/>
    <p:sldId id="1365" r:id="rId22"/>
    <p:sldId id="1367" r:id="rId23"/>
    <p:sldId id="1368" r:id="rId24"/>
    <p:sldId id="1369" r:id="rId25"/>
    <p:sldId id="1371" r:id="rId26"/>
    <p:sldId id="1372" r:id="rId27"/>
    <p:sldId id="1373" r:id="rId28"/>
    <p:sldId id="1374" r:id="rId29"/>
    <p:sldId id="1375" r:id="rId30"/>
    <p:sldId id="1376" r:id="rId31"/>
    <p:sldId id="1381" r:id="rId32"/>
    <p:sldId id="1378" r:id="rId33"/>
    <p:sldId id="1382" r:id="rId34"/>
    <p:sldId id="1384" r:id="rId35"/>
    <p:sldId id="1385" r:id="rId36"/>
    <p:sldId id="1387" r:id="rId37"/>
    <p:sldId id="1432" r:id="rId38"/>
    <p:sldId id="1433" r:id="rId39"/>
    <p:sldId id="1390" r:id="rId40"/>
    <p:sldId id="1391" r:id="rId41"/>
    <p:sldId id="1392" r:id="rId42"/>
    <p:sldId id="1383" r:id="rId43"/>
    <p:sldId id="1389" r:id="rId44"/>
    <p:sldId id="1393" r:id="rId45"/>
    <p:sldId id="1394" r:id="rId46"/>
    <p:sldId id="1402" r:id="rId47"/>
    <p:sldId id="1403" r:id="rId48"/>
    <p:sldId id="1406" r:id="rId49"/>
    <p:sldId id="1404" r:id="rId50"/>
    <p:sldId id="1407" r:id="rId51"/>
    <p:sldId id="1405" r:id="rId52"/>
    <p:sldId id="1408" r:id="rId53"/>
    <p:sldId id="1411" r:id="rId54"/>
    <p:sldId id="1412" r:id="rId55"/>
    <p:sldId id="1415" r:id="rId56"/>
    <p:sldId id="1414" r:id="rId57"/>
    <p:sldId id="1413" r:id="rId58"/>
    <p:sldId id="1416" r:id="rId59"/>
    <p:sldId id="1417" r:id="rId60"/>
    <p:sldId id="1439" r:id="rId61"/>
    <p:sldId id="1434" r:id="rId62"/>
    <p:sldId id="1437" r:id="rId63"/>
    <p:sldId id="1436" r:id="rId64"/>
    <p:sldId id="1438" r:id="rId65"/>
    <p:sldId id="1440" r:id="rId66"/>
    <p:sldId id="1443" r:id="rId67"/>
    <p:sldId id="1441" r:id="rId68"/>
    <p:sldId id="1442" r:id="rId69"/>
    <p:sldId id="1444" r:id="rId70"/>
    <p:sldId id="1449" r:id="rId71"/>
    <p:sldId id="1450" r:id="rId72"/>
    <p:sldId id="1451" r:id="rId73"/>
    <p:sldId id="1452" r:id="rId74"/>
    <p:sldId id="1453" r:id="rId75"/>
    <p:sldId id="1445" r:id="rId76"/>
    <p:sldId id="1447" r:id="rId77"/>
    <p:sldId id="1446" r:id="rId78"/>
    <p:sldId id="1448" r:id="rId79"/>
    <p:sldId id="1454" r:id="rId80"/>
    <p:sldId id="1455" r:id="rId81"/>
    <p:sldId id="1456" r:id="rId82"/>
    <p:sldId id="1458" r:id="rId83"/>
    <p:sldId id="1461" r:id="rId84"/>
    <p:sldId id="1462" r:id="rId85"/>
    <p:sldId id="1463" r:id="rId86"/>
    <p:sldId id="1464" r:id="rId87"/>
    <p:sldId id="1465" r:id="rId88"/>
    <p:sldId id="1466" r:id="rId89"/>
    <p:sldId id="1467" r:id="rId90"/>
    <p:sldId id="1470" r:id="rId91"/>
    <p:sldId id="1472" r:id="rId92"/>
    <p:sldId id="1473" r:id="rId93"/>
    <p:sldId id="1475" r:id="rId94"/>
    <p:sldId id="1474" r:id="rId95"/>
    <p:sldId id="1471" r:id="rId96"/>
    <p:sldId id="1476" r:id="rId97"/>
    <p:sldId id="1524" r:id="rId98"/>
    <p:sldId id="1531" r:id="rId99"/>
    <p:sldId id="1528" r:id="rId100"/>
    <p:sldId id="1468" r:id="rId101"/>
    <p:sldId id="1469" r:id="rId102"/>
    <p:sldId id="1523" r:id="rId10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ld" id="{18804649-ECF5-4049-8816-D18E193D37D5}">
          <p14:sldIdLst>
            <p14:sldId id="1346"/>
            <p14:sldId id="1347"/>
            <p14:sldId id="1425"/>
            <p14:sldId id="1426"/>
            <p14:sldId id="1429"/>
            <p14:sldId id="1421"/>
            <p14:sldId id="1338"/>
            <p14:sldId id="1423"/>
            <p14:sldId id="1340"/>
            <p14:sldId id="1341"/>
            <p14:sldId id="1348"/>
            <p14:sldId id="1345"/>
            <p14:sldId id="1349"/>
            <p14:sldId id="1428"/>
            <p14:sldId id="1350"/>
            <p14:sldId id="1352"/>
            <p14:sldId id="1354"/>
            <p14:sldId id="1353"/>
            <p14:sldId id="1359"/>
            <p14:sldId id="1362"/>
            <p14:sldId id="1365"/>
            <p14:sldId id="1367"/>
            <p14:sldId id="1368"/>
            <p14:sldId id="1369"/>
            <p14:sldId id="1371"/>
            <p14:sldId id="1372"/>
            <p14:sldId id="1373"/>
            <p14:sldId id="1374"/>
            <p14:sldId id="1375"/>
            <p14:sldId id="1376"/>
            <p14:sldId id="1381"/>
            <p14:sldId id="1378"/>
            <p14:sldId id="1382"/>
            <p14:sldId id="1384"/>
            <p14:sldId id="1385"/>
            <p14:sldId id="1387"/>
            <p14:sldId id="1432"/>
            <p14:sldId id="1433"/>
            <p14:sldId id="1390"/>
            <p14:sldId id="1391"/>
            <p14:sldId id="1392"/>
            <p14:sldId id="1383"/>
            <p14:sldId id="1389"/>
            <p14:sldId id="1393"/>
            <p14:sldId id="1394"/>
            <p14:sldId id="1402"/>
            <p14:sldId id="1403"/>
            <p14:sldId id="1406"/>
            <p14:sldId id="1404"/>
            <p14:sldId id="1407"/>
            <p14:sldId id="1405"/>
            <p14:sldId id="1408"/>
            <p14:sldId id="1411"/>
            <p14:sldId id="1412"/>
            <p14:sldId id="1415"/>
            <p14:sldId id="1414"/>
            <p14:sldId id="1413"/>
            <p14:sldId id="1416"/>
            <p14:sldId id="1417"/>
            <p14:sldId id="1439"/>
            <p14:sldId id="1434"/>
            <p14:sldId id="1437"/>
            <p14:sldId id="1436"/>
            <p14:sldId id="1438"/>
            <p14:sldId id="1440"/>
            <p14:sldId id="1443"/>
            <p14:sldId id="1441"/>
            <p14:sldId id="1442"/>
            <p14:sldId id="1444"/>
            <p14:sldId id="1449"/>
            <p14:sldId id="1450"/>
            <p14:sldId id="1451"/>
            <p14:sldId id="1452"/>
            <p14:sldId id="1453"/>
            <p14:sldId id="1445"/>
            <p14:sldId id="1447"/>
            <p14:sldId id="1446"/>
            <p14:sldId id="1448"/>
            <p14:sldId id="1454"/>
            <p14:sldId id="1455"/>
            <p14:sldId id="1456"/>
            <p14:sldId id="1458"/>
            <p14:sldId id="1461"/>
            <p14:sldId id="1462"/>
            <p14:sldId id="1463"/>
            <p14:sldId id="1464"/>
            <p14:sldId id="1465"/>
            <p14:sldId id="1466"/>
            <p14:sldId id="1467"/>
            <p14:sldId id="1470"/>
            <p14:sldId id="1472"/>
            <p14:sldId id="1473"/>
            <p14:sldId id="1475"/>
            <p14:sldId id="1474"/>
            <p14:sldId id="1471"/>
            <p14:sldId id="1476"/>
            <p14:sldId id="1524"/>
            <p14:sldId id="1531"/>
            <p14:sldId id="1528"/>
            <p14:sldId id="1468"/>
            <p14:sldId id="1469"/>
            <p14:sldId id="1523"/>
          </p14:sldIdLst>
        </p14:section>
        <p14:section name="new" id="{700C7EC0-5AAD-472A-8F91-10E1486B090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44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3300"/>
    <a:srgbClr val="B2B2B2"/>
    <a:srgbClr val="202020"/>
    <a:srgbClr val="323232"/>
    <a:srgbClr val="CC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6" autoAdjust="0"/>
    <p:restoredTop sz="94660"/>
  </p:normalViewPr>
  <p:slideViewPr>
    <p:cSldViewPr snapToGrid="0" showGuides="1">
      <p:cViewPr varScale="1">
        <p:scale>
          <a:sx n="129" d="100"/>
          <a:sy n="129" d="100"/>
        </p:scale>
        <p:origin x="384" y="200"/>
      </p:cViewPr>
      <p:guideLst>
        <p:guide orient="horz" pos="244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TW"/>
              <a:t>ORF1ab - &gt; 16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TW"/>
              <a:t>diff lineage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TW"/>
              <a:t>bruta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TW"/>
              <a:t>bruta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rect l="0" t="0" r="0" b="0"/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rect l="0" t="0" r="0" b="0"/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rect l="0" t="0" r="0" b="0"/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rect l="0" t="0" r="0" b="0"/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rect l="0" t="0" r="0" b="0"/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rect l="0" t="0" r="0" b="0"/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rect l="0" t="0" r="0" b="0"/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rect l="0" t="0" r="0" b="0"/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rect l="0" t="0" r="0" b="0"/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rect l="0" t="0" r="0" b="0"/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>
              <a:defRPr/>
            </a:pPr>
            <a:fld id="{BEDED714-68C8-44B6-9732-DDF7DD97772E}" type="datetime1">
              <a:rPr lang="zh-CN" altLang="en-US"/>
              <a:t>2022/9/8</a:t>
            </a:fld>
            <a:endParaRPr lang="zh-CN" alt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>
              <a:defRPr/>
            </a:pPr>
            <a:fld id="{8CF7581E-C9C7-4035-8AC9-880348F0A73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DC5E6B-4175-4FFB-B5AE-4E123AB7D8A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6B4CF0-CBBB-49BA-806C-61DCC14C1F6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A7A54C-86A0-49BA-AFB3-945990C39229}" type="datetimeFigureOut">
              <a:rPr lang="zh-CN" altLang="en-US"/>
              <a:t>2022/9/8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E4F83-A485-4394-AD63-6C62C12FCDB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rect l="0" t="0" r="0" b="0"/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rect l="0" t="0" r="0" b="0"/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rect l="0" t="0" r="0" b="0"/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rect l="0" t="0" r="0" b="0"/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rect l="0" t="0" r="0" b="0"/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rect l="0" t="0" r="0" b="0"/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rect l="0" t="0" r="0" b="0"/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rect l="0" t="0" r="0" b="0"/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rect l="0" t="0" r="0" b="0"/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rect l="0" t="0" r="0" b="0"/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  <a:t>2022/9/8</a:t>
            </a:fld>
            <a:endParaRPr lang="zh-CN" alt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likeBB/Convert-Gene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6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2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8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jpeg"/><Relationship Id="rId7" Type="http://schemas.openxmlformats.org/officeDocument/2006/relationships/image" Target="../media/image184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eg"/><Relationship Id="rId5" Type="http://schemas.openxmlformats.org/officeDocument/2006/relationships/image" Target="../media/image182.jpeg"/><Relationship Id="rId4" Type="http://schemas.openxmlformats.org/officeDocument/2006/relationships/image" Target="../media/image181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94.jpeg"/><Relationship Id="rId7" Type="http://schemas.openxmlformats.org/officeDocument/2006/relationships/image" Target="../media/image198.jpe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eg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Training multiclass process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0"/>
            <a:ext cx="5736590" cy="452628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sz="2500"/>
              <a:t>load fadata sequence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sz="2500"/>
              <a:t>sequence alignmean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sz="2500"/>
              <a:t>sequence transformer to image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sz="2500"/>
              <a:t>input gpu-tsne function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sz="2500"/>
              <a:t>get tsne filter mat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sz="2500"/>
              <a:t>transfer sequence to image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sz="2500"/>
              <a:t>input alexnet model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TW" sz="2500"/>
              <a:t>classification</a:t>
            </a:r>
          </a:p>
          <a:p>
            <a:pPr>
              <a:lnSpc>
                <a:spcPct val="150000"/>
              </a:lnSpc>
            </a:pPr>
            <a:endParaRPr lang="en-US" altLang="zh-TW" sz="2500"/>
          </a:p>
        </p:txBody>
      </p:sp>
      <p:sp>
        <p:nvSpPr>
          <p:cNvPr id="4" name="內容版面配置區 2"/>
          <p:cNvSpPr>
            <a:spLocks noGrp="1"/>
          </p:cNvSpPr>
          <p:nvPr/>
        </p:nvSpPr>
        <p:spPr>
          <a:xfrm>
            <a:off x="6275705" y="1640840"/>
            <a:ext cx="5736590" cy="45262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500"/>
              <a:t>sample 1404</a:t>
            </a:r>
          </a:p>
          <a:p>
            <a:pPr>
              <a:lnSpc>
                <a:spcPct val="150000"/>
              </a:lnSpc>
            </a:pPr>
            <a:r>
              <a:rPr lang="en-US" altLang="en-US" sz="2500">
                <a:solidFill>
                  <a:srgbClr val="FF0000"/>
                </a:solidFill>
              </a:rPr>
              <a:t>X</a:t>
            </a:r>
            <a:endParaRPr lang="en-US" altLang="en-US" sz="2500"/>
          </a:p>
          <a:p>
            <a:pPr>
              <a:lnSpc>
                <a:spcPct val="150000"/>
              </a:lnSpc>
            </a:pPr>
            <a:r>
              <a:rPr lang="en-US" altLang="en-US" sz="2500"/>
              <a:t>deepinsight</a:t>
            </a:r>
          </a:p>
          <a:p>
            <a:pPr>
              <a:lnSpc>
                <a:spcPct val="150000"/>
              </a:lnSpc>
            </a:pPr>
            <a:r>
              <a:rPr lang="en-US" altLang="en-US" sz="2500">
                <a:solidFill>
                  <a:srgbClr val="FF0000"/>
                </a:solidFill>
              </a:rPr>
              <a:t>random seed not achieve</a:t>
            </a:r>
            <a:endParaRPr lang="en-US" altLang="en-US" sz="2500"/>
          </a:p>
          <a:p>
            <a:pPr>
              <a:lnSpc>
                <a:spcPct val="150000"/>
              </a:lnSpc>
            </a:pPr>
            <a:r>
              <a:rPr lang="en-US" altLang="en-US" sz="2500">
                <a:solidFill>
                  <a:srgbClr val="FF0000"/>
                </a:solidFill>
              </a:rPr>
              <a:t>save location data</a:t>
            </a:r>
            <a:endParaRPr lang="en-US" altLang="en-US" sz="2500"/>
          </a:p>
          <a:p>
            <a:pPr>
              <a:lnSpc>
                <a:spcPct val="150000"/>
              </a:lnSpc>
            </a:pPr>
            <a:r>
              <a:rPr lang="en-US" altLang="en-US" sz="2500">
                <a:solidFill>
                  <a:srgbClr val="FF0000"/>
                </a:solidFill>
              </a:rPr>
              <a:t>save image to npy</a:t>
            </a:r>
            <a:endParaRPr lang="en-US" altLang="en-US" sz="2500"/>
          </a:p>
          <a:p>
            <a:pPr>
              <a:lnSpc>
                <a:spcPct val="150000"/>
              </a:lnSpc>
            </a:pPr>
            <a:r>
              <a:rPr lang="en-US" altLang="en-US" sz="2500"/>
              <a:t>dataloader npy to image</a:t>
            </a:r>
          </a:p>
          <a:p>
            <a:pPr>
              <a:lnSpc>
                <a:spcPct val="150000"/>
              </a:lnSpc>
            </a:pPr>
            <a:r>
              <a:rPr lang="en-US" altLang="en-US" sz="2500"/>
              <a:t>end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>
                <a:solidFill>
                  <a:schemeClr val="bg1"/>
                </a:solidFill>
                <a:sym typeface="+mn-ea"/>
              </a:rPr>
              <a:t>DeepInSight(</a:t>
            </a:r>
            <a:r>
              <a:rPr lang="en-US" altLang="en-US" sz="2800">
                <a:solidFill>
                  <a:schemeClr val="bg1"/>
                </a:solidFill>
                <a:sym typeface="+mn-ea"/>
              </a:rPr>
              <a:t>Non-</a:t>
            </a:r>
            <a:r>
              <a:rPr lang="en-US" altLang="zh-TW" sz="2800">
                <a:solidFill>
                  <a:schemeClr val="bg1"/>
                </a:solidFill>
                <a:sym typeface="+mn-ea"/>
              </a:rPr>
              <a:t>k-mer3)+AlexNet</a:t>
            </a:r>
            <a:r>
              <a:rPr lang="en-US" altLang="en-US" sz="2800">
                <a:solidFill>
                  <a:schemeClr val="bg1"/>
                </a:solidFill>
                <a:sym typeface="+mn-ea"/>
              </a:rPr>
              <a:t>[NACGTRYKMSWBDHV]</a:t>
            </a:r>
            <a:endParaRPr lang="zh-TW" altLang="en-US" sz="2800"/>
          </a:p>
        </p:txBody>
      </p:sp>
      <p:sp>
        <p:nvSpPr>
          <p:cNvPr id="6" name="矩形 5"/>
          <p:cNvSpPr/>
          <p:nvPr/>
        </p:nvSpPr>
        <p:spPr>
          <a:xfrm>
            <a:off x="609600" y="1417955"/>
            <a:ext cx="10973435" cy="5096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4" name="內容版面配置區 3" descr="2022.03.23-transfer-image alexnet no-kmer - ran sequnce [NACGTRYKMSWBDHV] train-val accuracy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635" y="2200910"/>
            <a:ext cx="4978400" cy="3530600"/>
          </a:xfrm>
          <a:prstGeom prst="rect">
            <a:avLst/>
          </a:prstGeom>
        </p:spPr>
      </p:pic>
      <p:pic>
        <p:nvPicPr>
          <p:cNvPr id="5" name="圖片 4" descr="2022.03.23-transfer-image alexnet no-kmer - ran sequnce [NACGTRYKMSWBDHV] train-val lo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0910"/>
            <a:ext cx="4902200" cy="3530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Problem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572375" cy="31527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" y="1600200"/>
            <a:ext cx="7572375" cy="5429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938395"/>
            <a:ext cx="6267450" cy="16859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" y="2527300"/>
            <a:ext cx="7572375" cy="2095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00" y="4938395"/>
            <a:ext cx="6266815" cy="2190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9" name="肘形接點 8"/>
          <p:cNvCxnSpPr>
            <a:stCxn id="7" idx="1"/>
            <a:endCxn id="8" idx="1"/>
          </p:cNvCxnSpPr>
          <p:nvPr/>
        </p:nvCxnSpPr>
        <p:spPr>
          <a:xfrm rot="10800000" flipV="1">
            <a:off x="609600" y="2631440"/>
            <a:ext cx="3175" cy="2416175"/>
          </a:xfrm>
          <a:prstGeom prst="bentConnector3">
            <a:avLst>
              <a:gd name="adj1" fmla="val 760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Problem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9001125" cy="20097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" y="1417955"/>
            <a:ext cx="9001125" cy="5429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08225" y="3215005"/>
            <a:ext cx="1734185" cy="2127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7" name="肘形接點 6"/>
          <p:cNvCxnSpPr>
            <a:stCxn id="6" idx="1"/>
            <a:endCxn id="5" idx="1"/>
          </p:cNvCxnSpPr>
          <p:nvPr/>
        </p:nvCxnSpPr>
        <p:spPr>
          <a:xfrm rot="10800000" flipH="1" flipV="1">
            <a:off x="608965" y="1689735"/>
            <a:ext cx="1698625" cy="1631950"/>
          </a:xfrm>
          <a:prstGeom prst="bentConnector3">
            <a:avLst>
              <a:gd name="adj1" fmla="val -14019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" name="矩形 7"/>
          <p:cNvSpPr/>
          <p:nvPr/>
        </p:nvSpPr>
        <p:spPr>
          <a:xfrm>
            <a:off x="2019300" y="1579245"/>
            <a:ext cx="7419975" cy="210185"/>
          </a:xfrm>
          <a:prstGeom prst="rect">
            <a:avLst/>
          </a:prstGeom>
          <a:solidFill>
            <a:srgbClr val="FF8D41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47845"/>
            <a:ext cx="4686300" cy="9620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615690"/>
            <a:ext cx="43624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Problem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61085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DeepExplainer - shap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77277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GPU-TSNE - Freeze random init not achieve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2625725" cy="45262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1417955"/>
            <a:ext cx="7658100" cy="10001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Delta Sample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955"/>
            <a:ext cx="10772775" cy="1905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 sample 134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4145280" cy="52038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1417955"/>
            <a:ext cx="4143375" cy="5203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Delta Sample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411605" cy="45262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595" y="1417320"/>
            <a:ext cx="4535805" cy="45269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5" y="1417320"/>
            <a:ext cx="4526915" cy="45269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Compare - Delta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8963025" cy="3114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Compare - </a:t>
            </a:r>
            <a:r>
              <a:rPr lang="en-US" altLang="en-US">
                <a:sym typeface="+mn-ea"/>
              </a:rPr>
              <a:t>Gamma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8972550" cy="3114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rcRect b="18561"/>
          <a:stretch>
            <a:fillRect/>
          </a:stretch>
        </p:blipFill>
        <p:spPr>
          <a:xfrm>
            <a:off x="609600" y="1271270"/>
            <a:ext cx="4812030" cy="55219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rcRect b="18638"/>
          <a:stretch>
            <a:fillRect/>
          </a:stretch>
        </p:blipFill>
        <p:spPr>
          <a:xfrm>
            <a:off x="6743700" y="1281430"/>
            <a:ext cx="4838700" cy="5502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039495"/>
            <a:ext cx="2771775" cy="378460"/>
          </a:xfrm>
        </p:spPr>
        <p:txBody>
          <a:bodyPr/>
          <a:lstStyle/>
          <a:p>
            <a:r>
              <a:rPr lang="en-US" altLang="zh-TW" sz="2000"/>
              <a:t>Delta - 10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2771775" cy="44005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rcRect b="18979"/>
          <a:stretch>
            <a:fillRect/>
          </a:stretch>
        </p:blipFill>
        <p:spPr>
          <a:xfrm>
            <a:off x="3651250" y="1417955"/>
            <a:ext cx="2771775" cy="4400550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/>
        </p:nvSpPr>
        <p:spPr>
          <a:xfrm>
            <a:off x="3651250" y="1039495"/>
            <a:ext cx="2771775" cy="3784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9pPr>
          </a:lstStyle>
          <a:p>
            <a:r>
              <a:rPr lang="en-US" altLang="zh-TW" sz="2000"/>
              <a:t>Delta - 1</a:t>
            </a:r>
            <a:r>
              <a:rPr lang="en-US" altLang="en-US" sz="2000"/>
              <a:t>2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15" y="274955"/>
            <a:ext cx="3734435" cy="32975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rcRect r="49983"/>
          <a:stretch>
            <a:fillRect/>
          </a:stretch>
        </p:blipFill>
        <p:spPr>
          <a:xfrm>
            <a:off x="208915" y="3738245"/>
            <a:ext cx="5601970" cy="29190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525" y="274955"/>
            <a:ext cx="3686955" cy="3297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rcRect r="49972"/>
          <a:stretch>
            <a:fillRect/>
          </a:stretch>
        </p:blipFill>
        <p:spPr>
          <a:xfrm>
            <a:off x="5978525" y="3742690"/>
            <a:ext cx="5603875" cy="29146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230" y="1417955"/>
            <a:ext cx="3178175" cy="534416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775" y="1417955"/>
            <a:ext cx="8319135" cy="53149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118745"/>
            <a:ext cx="9118563" cy="216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2356215"/>
            <a:ext cx="9118563" cy="215963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4593320"/>
            <a:ext cx="9125030" cy="21596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000"/>
              <a:t>Index INTEGER[pixel 200] &amp; index VOSS</a:t>
            </a:r>
            <a:r>
              <a:rPr lang="en-US" altLang="zh-TW" sz="3000">
                <a:sym typeface="+mn-ea"/>
              </a:rPr>
              <a:t>[pixel 200]</a:t>
            </a:r>
            <a:endParaRPr lang="en-US" altLang="zh-TW" sz="300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3600450" cy="2514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32555"/>
            <a:ext cx="3600450" cy="2524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960" y="1417955"/>
            <a:ext cx="3590925" cy="25241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960" y="3942080"/>
            <a:ext cx="3609975" cy="25431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TSNE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70320" y="1417955"/>
            <a:ext cx="5212080" cy="52197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17955"/>
            <a:ext cx="5220970" cy="52209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index VOSS[pixel </a:t>
            </a:r>
            <a:r>
              <a:rPr lang="en-US" altLang="en-US">
                <a:sym typeface="+mn-ea"/>
              </a:rPr>
              <a:t>440</a:t>
            </a:r>
            <a:r>
              <a:rPr lang="en-US" altLang="zh-TW">
                <a:sym typeface="+mn-ea"/>
              </a:rPr>
              <a:t>] - </a:t>
            </a:r>
            <a:r>
              <a:rPr lang="en-US" altLang="en-US">
                <a:sym typeface="+mn-ea"/>
              </a:rPr>
              <a:t>AlexNet vs ResNet18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32915"/>
            <a:ext cx="3609975" cy="25241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257040"/>
            <a:ext cx="3609975" cy="25146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77695" y="1364615"/>
            <a:ext cx="1074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AlexNet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975985" y="1364615"/>
            <a:ext cx="12820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ResNet18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35" y="1732915"/>
            <a:ext cx="3581400" cy="25146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635" y="4257040"/>
            <a:ext cx="3562350" cy="2514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970" y="1723390"/>
            <a:ext cx="3581400" cy="25241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index VOSS</a:t>
            </a:r>
            <a:r>
              <a:rPr lang="en-US" altLang="en-US">
                <a:sym typeface="+mn-ea"/>
              </a:rPr>
              <a:t> - ResNet18</a:t>
            </a:r>
            <a:r>
              <a:rPr lang="en-US" altLang="zh-TW">
                <a:sym typeface="+mn-ea"/>
              </a:rPr>
              <a:t>[pixel </a:t>
            </a:r>
            <a:r>
              <a:rPr lang="en-US" altLang="en-US">
                <a:sym typeface="+mn-ea"/>
              </a:rPr>
              <a:t>440 vs 200</a:t>
            </a:r>
            <a:r>
              <a:rPr lang="en-US" altLang="zh-TW">
                <a:sym typeface="+mn-ea"/>
              </a:rPr>
              <a:t>]</a:t>
            </a:r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561455" y="1373505"/>
            <a:ext cx="1355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Piexel 440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30" y="1741805"/>
            <a:ext cx="3562350" cy="2514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630" y="4256405"/>
            <a:ext cx="3581400" cy="25241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116455" y="1373505"/>
            <a:ext cx="1355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Piexel 200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03300" y="1741805"/>
            <a:ext cx="3581400" cy="2514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4246880"/>
            <a:ext cx="3581400" cy="25336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000">
                <a:sym typeface="+mn-ea"/>
              </a:rPr>
              <a:t>Index INTEGER </a:t>
            </a:r>
            <a:r>
              <a:rPr lang="en-US" altLang="en-US" sz="3000">
                <a:sym typeface="+mn-ea"/>
              </a:rPr>
              <a:t>vs</a:t>
            </a:r>
            <a:r>
              <a:rPr lang="en-US" altLang="zh-TW" sz="3000">
                <a:sym typeface="+mn-ea"/>
              </a:rPr>
              <a:t> index VOSS</a:t>
            </a:r>
            <a:r>
              <a:rPr lang="en-US" altLang="en-US" sz="3000">
                <a:sym typeface="+mn-ea"/>
              </a:rPr>
              <a:t> </a:t>
            </a:r>
            <a:r>
              <a:rPr lang="en-US" altLang="zh-TW" sz="3000">
                <a:sym typeface="+mn-ea"/>
              </a:rPr>
              <a:t>[pixel </a:t>
            </a:r>
            <a:r>
              <a:rPr lang="en-US" altLang="en-US" sz="3000">
                <a:sym typeface="+mn-ea"/>
              </a:rPr>
              <a:t>200</a:t>
            </a:r>
            <a:r>
              <a:rPr lang="en-US" altLang="zh-TW" sz="3000">
                <a:sym typeface="+mn-ea"/>
              </a:rPr>
              <a:t>] - </a:t>
            </a:r>
            <a:r>
              <a:rPr lang="en-US" altLang="en-US" sz="3000">
                <a:sym typeface="+mn-ea"/>
              </a:rPr>
              <a:t>ResNet18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877695" y="1364615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>
                <a:sym typeface="+mn-ea"/>
              </a:rPr>
              <a:t>INTEGER </a:t>
            </a:r>
            <a:endParaRPr lang="en-US" altLang="zh-TW"/>
          </a:p>
        </p:txBody>
      </p:sp>
      <p:sp>
        <p:nvSpPr>
          <p:cNvPr id="9" name="文字方塊 8"/>
          <p:cNvSpPr txBox="1"/>
          <p:nvPr/>
        </p:nvSpPr>
        <p:spPr>
          <a:xfrm>
            <a:off x="5975985" y="1364615"/>
            <a:ext cx="877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>
                <a:sym typeface="+mn-ea"/>
              </a:rPr>
              <a:t>VOSS</a:t>
            </a:r>
            <a:r>
              <a:rPr lang="en-US" altLang="en-US">
                <a:sym typeface="+mn-ea"/>
              </a:rPr>
              <a:t> </a:t>
            </a:r>
            <a:endParaRPr lang="en-US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635" y="4257040"/>
            <a:ext cx="3562350" cy="2514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35" y="1732915"/>
            <a:ext cx="3581400" cy="2524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262120"/>
            <a:ext cx="3571875" cy="2514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5" y="1728470"/>
            <a:ext cx="3581400" cy="25336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000">
                <a:sym typeface="+mn-ea"/>
              </a:rPr>
              <a:t>Index INTEGER </a:t>
            </a:r>
            <a:r>
              <a:rPr lang="en-US" altLang="en-US" sz="3000">
                <a:sym typeface="+mn-ea"/>
              </a:rPr>
              <a:t>vs</a:t>
            </a:r>
            <a:r>
              <a:rPr lang="en-US" altLang="zh-TW" sz="3000">
                <a:sym typeface="+mn-ea"/>
              </a:rPr>
              <a:t> index VOSS</a:t>
            </a:r>
            <a:r>
              <a:rPr lang="en-US" altLang="en-US" sz="3000">
                <a:sym typeface="+mn-ea"/>
              </a:rPr>
              <a:t> </a:t>
            </a:r>
            <a:r>
              <a:rPr lang="en-US" altLang="zh-TW" sz="3000">
                <a:sym typeface="+mn-ea"/>
              </a:rPr>
              <a:t>[pixel </a:t>
            </a:r>
            <a:r>
              <a:rPr lang="en-US" altLang="en-US" sz="3000">
                <a:sym typeface="+mn-ea"/>
              </a:rPr>
              <a:t>400</a:t>
            </a:r>
            <a:r>
              <a:rPr lang="en-US" altLang="zh-TW" sz="3000">
                <a:sym typeface="+mn-ea"/>
              </a:rPr>
              <a:t>] - </a:t>
            </a:r>
            <a:r>
              <a:rPr lang="en-US" altLang="en-US" sz="3000">
                <a:sym typeface="+mn-ea"/>
              </a:rPr>
              <a:t>ResNet18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877695" y="1364615"/>
            <a:ext cx="1257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>
                <a:sym typeface="+mn-ea"/>
              </a:rPr>
              <a:t>INTEGER </a:t>
            </a:r>
            <a:endParaRPr lang="en-US" altLang="zh-TW"/>
          </a:p>
        </p:txBody>
      </p:sp>
      <p:sp>
        <p:nvSpPr>
          <p:cNvPr id="9" name="文字方塊 8"/>
          <p:cNvSpPr txBox="1"/>
          <p:nvPr/>
        </p:nvSpPr>
        <p:spPr>
          <a:xfrm>
            <a:off x="6773545" y="1373505"/>
            <a:ext cx="877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>
                <a:sym typeface="+mn-ea"/>
              </a:rPr>
              <a:t>VOSS</a:t>
            </a:r>
            <a:r>
              <a:rPr lang="en-US" altLang="en-US">
                <a:sym typeface="+mn-ea"/>
              </a:rPr>
              <a:t> </a:t>
            </a:r>
            <a:endParaRPr lang="en-US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30" y="1741805"/>
            <a:ext cx="3562350" cy="2514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630" y="4256405"/>
            <a:ext cx="3581400" cy="2524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5" y="4256405"/>
            <a:ext cx="3581400" cy="25241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" y="1741805"/>
            <a:ext cx="3571875" cy="25241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Multiclass - Index 7, 12, 217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9877425" cy="40957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Save PCA model Object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" y="1417955"/>
            <a:ext cx="4912360" cy="27057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410835"/>
            <a:ext cx="4762500" cy="12668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890" y="1418590"/>
            <a:ext cx="3712845" cy="33051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rcRect r="13762"/>
          <a:stretch>
            <a:fillRect/>
          </a:stretch>
        </p:blipFill>
        <p:spPr>
          <a:xfrm>
            <a:off x="5309235" y="1417955"/>
            <a:ext cx="3208655" cy="33058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rcRect r="4691"/>
          <a:stretch>
            <a:fillRect/>
          </a:stretch>
        </p:blipFill>
        <p:spPr>
          <a:xfrm>
            <a:off x="285750" y="4214495"/>
            <a:ext cx="4747895" cy="11239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DeepInsight - Seq to image classification</a:t>
            </a:r>
          </a:p>
          <a:p>
            <a:endParaRPr lang="en-US" altLang="zh-TW"/>
          </a:p>
          <a:p>
            <a:r>
              <a:rPr lang="en-US" altLang="zh-TW"/>
              <a:t>DeepFeature - Feature Selection</a:t>
            </a:r>
          </a:p>
          <a:p>
            <a:endParaRPr lang="en-US" altLang="zh-TW"/>
          </a:p>
          <a:p>
            <a:r>
              <a:rPr lang="en-US" altLang="zh-TW"/>
              <a:t>Gene-Convert - Gene translate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5495925" cy="2800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972800" cy="2475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5180965" cy="40862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1417955"/>
            <a:ext cx="4543425" cy="40862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6781800" cy="2419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DeepFeature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5857875" cy="22193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TSNE Parameter 400 x 400 [gen len 29903]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09600" y="2492375"/>
          <a:ext cx="5607050" cy="227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7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1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wieght pixel sum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[repeat]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10939 [4282]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0.824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9503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8048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5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7452 [-]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6777 [3399]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0.860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955"/>
            <a:ext cx="7677150" cy="971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35" y="2492375"/>
            <a:ext cx="2061845" cy="14573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4033520"/>
            <a:ext cx="2062480" cy="14478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4033520"/>
            <a:ext cx="2063750" cy="14566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800" y="2491740"/>
            <a:ext cx="2063115" cy="14579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TSNE Parameter 400 x 400 [gen len 179418]</a:t>
            </a:r>
            <a:endParaRPr lang="en-US" altLang="zh-TW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09600" y="2492375"/>
          <a:ext cx="5607050" cy="227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7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1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wieght pixel sum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bg2"/>
                          </a:solidFill>
                          <a:sym typeface="+mn-ea"/>
                        </a:rPr>
                        <a:t>[repeat]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79754</a:t>
                      </a:r>
                      <a:r>
                        <a:rPr lang="en-US" altLang="en-US">
                          <a:solidFill>
                            <a:schemeClr val="bg2"/>
                          </a:solidFill>
                        </a:rPr>
                        <a:t> [35667]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2"/>
                          </a:solidFill>
                        </a:rPr>
                        <a:t>0.901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2"/>
                          </a:solidFill>
                        </a:rPr>
                        <a:t>75681 [32122]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chemeClr val="bg2"/>
                          </a:solidFill>
                          <a:sym typeface="+mn-ea"/>
                        </a:rPr>
                        <a:t>0.919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955"/>
            <a:ext cx="7677150" cy="9715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0" y="2492375"/>
            <a:ext cx="2076545" cy="14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120" y="4008120"/>
            <a:ext cx="2071023" cy="14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740" y="2492375"/>
            <a:ext cx="2076545" cy="14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740" y="4008120"/>
            <a:ext cx="2066413" cy="14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DeepFeature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904875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Grad-Cam test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95500"/>
            <a:ext cx="2686050" cy="2686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20" y="2095500"/>
            <a:ext cx="2676525" cy="2667000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/>
        </p:nvSpPr>
        <p:spPr>
          <a:xfrm>
            <a:off x="609600" y="1717040"/>
            <a:ext cx="2771775" cy="3784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9pPr>
          </a:lstStyle>
          <a:p>
            <a:r>
              <a:rPr lang="en-US" altLang="en-US" sz="2000"/>
              <a:t>px 100</a:t>
            </a:r>
          </a:p>
        </p:txBody>
      </p:sp>
      <p:sp>
        <p:nvSpPr>
          <p:cNvPr id="7" name="標題 1"/>
          <p:cNvSpPr>
            <a:spLocks noGrp="1"/>
          </p:cNvSpPr>
          <p:nvPr/>
        </p:nvSpPr>
        <p:spPr>
          <a:xfrm>
            <a:off x="4757420" y="1717040"/>
            <a:ext cx="2771775" cy="3784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9pPr>
          </a:lstStyle>
          <a:p>
            <a:r>
              <a:rPr lang="en-US" altLang="en-US" sz="2000"/>
              <a:t>px 300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Stage 1 -2</a:t>
            </a:r>
          </a:p>
        </p:txBody>
      </p:sp>
      <p:pic>
        <p:nvPicPr>
          <p:cNvPr id="4" name="圖片 3" descr="Genes_PerClass_colo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66265"/>
            <a:ext cx="5184140" cy="388683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670810" y="1497965"/>
            <a:ext cx="1061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Stage 1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053705" y="1497965"/>
            <a:ext cx="1061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Stage</a:t>
            </a:r>
            <a:r>
              <a:rPr lang="en-US" altLang="en-US"/>
              <a:t> 2</a:t>
            </a:r>
          </a:p>
        </p:txBody>
      </p:sp>
      <p:pic>
        <p:nvPicPr>
          <p:cNvPr id="7" name="圖片 6" descr="Genes_PerClass_color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860" y="1864995"/>
            <a:ext cx="5185578" cy="388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DeepInsight - TSNE matrix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349375"/>
            <a:ext cx="4429125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Stage 1 -2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670810" y="1497965"/>
            <a:ext cx="1061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Stage 1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053705" y="1497965"/>
            <a:ext cx="1061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Stage</a:t>
            </a:r>
            <a:r>
              <a:rPr lang="en-US" altLang="en-US"/>
              <a:t> 2</a:t>
            </a:r>
          </a:p>
        </p:txBody>
      </p:sp>
      <p:pic>
        <p:nvPicPr>
          <p:cNvPr id="3" name="圖片 2" descr="Genes_PerCla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140" y="1866265"/>
            <a:ext cx="4514400" cy="3600000"/>
          </a:xfrm>
          <a:prstGeom prst="rect">
            <a:avLst/>
          </a:prstGeom>
        </p:spPr>
      </p:pic>
      <p:pic>
        <p:nvPicPr>
          <p:cNvPr id="8" name="圖片 7" descr="Genes_PerCla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866265"/>
            <a:ext cx="451440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Stage 1 -2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670810" y="1497965"/>
            <a:ext cx="1061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Stage 1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053705" y="1497965"/>
            <a:ext cx="1061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Stage</a:t>
            </a:r>
            <a:r>
              <a:rPr lang="en-US" altLang="en-US"/>
              <a:t> 2</a:t>
            </a:r>
          </a:p>
        </p:txBody>
      </p:sp>
      <p:pic>
        <p:nvPicPr>
          <p:cNvPr id="7" name="圖片 6" descr="Sample_vs_Activation_colo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5" y="1866265"/>
            <a:ext cx="4801829" cy="3600000"/>
          </a:xfrm>
          <a:prstGeom prst="rect">
            <a:avLst/>
          </a:prstGeom>
        </p:spPr>
      </p:pic>
      <p:pic>
        <p:nvPicPr>
          <p:cNvPr id="9" name="圖片 8" descr="Sample_vs_Activation_color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630" y="1866265"/>
            <a:ext cx="4801829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rcRect l="40267"/>
          <a:stretch>
            <a:fillRect/>
          </a:stretch>
        </p:blipFill>
        <p:spPr>
          <a:xfrm>
            <a:off x="609600" y="2205355"/>
            <a:ext cx="5594350" cy="18002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rcRect l="40267"/>
          <a:stretch>
            <a:fillRect/>
          </a:stretch>
        </p:blipFill>
        <p:spPr>
          <a:xfrm>
            <a:off x="602615" y="274955"/>
            <a:ext cx="5594350" cy="1809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rcRect l="40297"/>
          <a:stretch>
            <a:fillRect/>
          </a:stretch>
        </p:blipFill>
        <p:spPr>
          <a:xfrm>
            <a:off x="609600" y="4090670"/>
            <a:ext cx="5587365" cy="18002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rcRect l="315"/>
          <a:stretch>
            <a:fillRect/>
          </a:stretch>
        </p:blipFill>
        <p:spPr>
          <a:xfrm>
            <a:off x="6325235" y="279400"/>
            <a:ext cx="5628640" cy="18002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235" y="2205355"/>
            <a:ext cx="5627510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185" y="4090670"/>
            <a:ext cx="5646667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matlab command 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3901440" cy="38715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05" y="1417955"/>
            <a:ext cx="3361055" cy="27628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rcRect r="27194"/>
          <a:stretch>
            <a:fillRect/>
          </a:stretch>
        </p:blipFill>
        <p:spPr>
          <a:xfrm>
            <a:off x="8112760" y="1417955"/>
            <a:ext cx="2811145" cy="27628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760" y="4265930"/>
            <a:ext cx="2811780" cy="7842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840" y="4265930"/>
            <a:ext cx="3360420" cy="3911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Debug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153650" cy="30861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676775"/>
            <a:ext cx="4871720" cy="16090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Debug</a:t>
            </a:r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4581525" cy="26574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045" y="1417955"/>
            <a:ext cx="4186555" cy="54203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Phate - outcome(B.1.617.2 update different)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6972935" cy="45262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Phate</a:t>
            </a:r>
            <a:r>
              <a:rPr lang="en-US" altLang="en-US">
                <a:sym typeface="+mn-ea"/>
              </a:rPr>
              <a:t> - function test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5623560" cy="45262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PHATE &amp; TSNE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89916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Phate to Deepinsight transformer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697293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TSNE data cluster and data transpose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l="49936"/>
          <a:stretch>
            <a:fillRect/>
          </a:stretch>
        </p:blipFill>
        <p:spPr>
          <a:xfrm>
            <a:off x="605155" y="2226310"/>
            <a:ext cx="4501515" cy="289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/>
          <a:srcRect l="50141"/>
          <a:stretch>
            <a:fillRect/>
          </a:stretch>
        </p:blipFill>
        <p:spPr>
          <a:xfrm>
            <a:off x="6457315" y="2226310"/>
            <a:ext cx="4492625" cy="291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字方塊 5"/>
          <p:cNvSpPr txBox="1"/>
          <p:nvPr/>
        </p:nvSpPr>
        <p:spPr>
          <a:xfrm>
            <a:off x="1776095" y="1858010"/>
            <a:ext cx="2159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Sequence cluster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437755" y="1858010"/>
            <a:ext cx="2531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Sequence</a:t>
            </a:r>
            <a:r>
              <a:rPr lang="en-US" altLang="en-US"/>
              <a:t> Transpose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PHATE &amp; TSNE</a:t>
            </a:r>
            <a:r>
              <a:rPr lang="en-US" altLang="en-US">
                <a:sym typeface="+mn-ea"/>
              </a:rPr>
              <a:t> </a:t>
            </a:r>
            <a:r>
              <a:rPr lang="en-US" altLang="zh-TW">
                <a:sym typeface="+mn-ea"/>
              </a:rPr>
              <a:t>Deepinsight transformer</a:t>
            </a:r>
            <a:endParaRPr lang="en-US" altLang="en-US">
              <a:sym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901065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ConvexHull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5236845" cy="45262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Grad Cam - lineage diff update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972800" cy="33858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GradCAM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2207895" cy="45262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rcRect b="26697"/>
          <a:stretch>
            <a:fillRect/>
          </a:stretch>
        </p:blipFill>
        <p:spPr>
          <a:xfrm>
            <a:off x="2817495" y="1417955"/>
            <a:ext cx="2152650" cy="452564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rcRect b="16546"/>
          <a:stretch>
            <a:fillRect/>
          </a:stretch>
        </p:blipFill>
        <p:spPr>
          <a:xfrm>
            <a:off x="4970145" y="1417955"/>
            <a:ext cx="2133600" cy="45256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rcRect b="18787"/>
          <a:stretch>
            <a:fillRect/>
          </a:stretch>
        </p:blipFill>
        <p:spPr>
          <a:xfrm>
            <a:off x="7103745" y="1417955"/>
            <a:ext cx="2286000" cy="45262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Grad Cam - lineage diff update </a:t>
            </a:r>
            <a:r>
              <a:rPr lang="en-US" altLang="en-US">
                <a:sym typeface="+mn-ea"/>
              </a:rPr>
              <a:t>[Layer 2-4]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972800" cy="353187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Delta (B.1.617.2-like) Gene position 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b="49509"/>
          <a:stretch>
            <a:fillRect/>
          </a:stretch>
        </p:blipFill>
        <p:spPr>
          <a:xfrm>
            <a:off x="280670" y="1417955"/>
            <a:ext cx="1388110" cy="2285365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rcRect t="49509"/>
          <a:stretch>
            <a:fillRect/>
          </a:stretch>
        </p:blipFill>
        <p:spPr>
          <a:xfrm>
            <a:off x="280670" y="3702685"/>
            <a:ext cx="1388110" cy="22853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rcRect b="49798"/>
          <a:stretch>
            <a:fillRect/>
          </a:stretch>
        </p:blipFill>
        <p:spPr>
          <a:xfrm>
            <a:off x="1742440" y="1416685"/>
            <a:ext cx="1389380" cy="22853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rcRect t="49597"/>
          <a:stretch>
            <a:fillRect/>
          </a:stretch>
        </p:blipFill>
        <p:spPr>
          <a:xfrm>
            <a:off x="1742440" y="3702685"/>
            <a:ext cx="1389380" cy="228473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rcRect b="49727"/>
          <a:stretch>
            <a:fillRect/>
          </a:stretch>
        </p:blipFill>
        <p:spPr>
          <a:xfrm>
            <a:off x="3208020" y="1416685"/>
            <a:ext cx="1389380" cy="228409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rcRect t="49322"/>
          <a:stretch>
            <a:fillRect/>
          </a:stretch>
        </p:blipFill>
        <p:spPr>
          <a:xfrm>
            <a:off x="3208020" y="3700780"/>
            <a:ext cx="1389380" cy="22840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695" y="1415415"/>
            <a:ext cx="1389380" cy="456946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005" y="1415415"/>
            <a:ext cx="1389380" cy="45688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0950" y="1419225"/>
            <a:ext cx="1389380" cy="456882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2245" y="1414780"/>
            <a:ext cx="1389380" cy="456946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1315" y="1414780"/>
            <a:ext cx="1389380" cy="45694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Gene Convert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500"/>
              <a:t>input - &gt; *.tsv, *.csv</a:t>
            </a:r>
          </a:p>
          <a:p>
            <a:r>
              <a:rPr lang="en-US" altLang="zh-TW" sz="2500"/>
              <a:t>output -&gt; *.tsv(vcf format)</a:t>
            </a:r>
          </a:p>
          <a:p>
            <a:r>
              <a:rPr lang="en-US" altLang="zh-TW" sz="2500"/>
              <a:t>import Bio (biopython API)</a:t>
            </a:r>
          </a:p>
          <a:p>
            <a:r>
              <a:rPr lang="en-US" altLang="zh-TW" sz="2500"/>
              <a:t>translate mRNA into the corresponding protein sequence</a:t>
            </a:r>
          </a:p>
          <a:p>
            <a:pPr lvl="1"/>
            <a:r>
              <a:rPr lang="en-US" altLang="zh-TW" sz="2185"/>
              <a:t>feature 275-G -&gt; Get 275-277 mRNA -&gt; GCT -&gt; translate </a:t>
            </a:r>
            <a:r>
              <a:rPr lang="en-US" altLang="zh-TW" sz="2185">
                <a:sym typeface="+mn-ea"/>
              </a:rPr>
              <a:t>protein</a:t>
            </a:r>
            <a:endParaRPr lang="en-US" altLang="zh-TW" sz="2185"/>
          </a:p>
          <a:p>
            <a:endParaRPr lang="en-US" altLang="zh-TW" sz="2500"/>
          </a:p>
          <a:p>
            <a:r>
              <a:rPr lang="en-US" altLang="zh-TW" sz="2500"/>
              <a:t>convert command</a:t>
            </a:r>
          </a:p>
          <a:p>
            <a:pPr lvl="1"/>
            <a:r>
              <a:rPr lang="en-US" altLang="zh-TW" sz="2500"/>
              <a:t>python convert.py --input {i}.tsv --output {o}.tsv</a:t>
            </a:r>
          </a:p>
          <a:p>
            <a:pPr lvl="1"/>
            <a:endParaRPr lang="en-US" altLang="zh-TW" sz="25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Gene Convert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6324600" cy="12001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92730"/>
            <a:ext cx="7324725" cy="3505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5" y="2792095"/>
            <a:ext cx="3552825" cy="35058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Gene Convert</a:t>
            </a:r>
            <a:r>
              <a:rPr lang="en-US" altLang="en-US">
                <a:sym typeface="+mn-ea"/>
              </a:rPr>
              <a:t> - VCF format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3581400" cy="2447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7955"/>
            <a:ext cx="5486400" cy="3181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Translate</a:t>
            </a:r>
          </a:p>
        </p:txBody>
      </p:sp>
      <p:sp>
        <p:nvSpPr>
          <p:cNvPr id="9" name="矩形 8"/>
          <p:cNvSpPr/>
          <p:nvPr/>
        </p:nvSpPr>
        <p:spPr>
          <a:xfrm>
            <a:off x="6870700" y="1417955"/>
            <a:ext cx="4006850" cy="160782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50480" y="1417955"/>
            <a:ext cx="34194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>
                <a:solidFill>
                  <a:schemeClr val="bg1"/>
                </a:solidFill>
              </a:rPr>
              <a:t>Translate</a:t>
            </a:r>
            <a:endParaRPr lang="en-US" altLang="zh-TW">
              <a:solidFill>
                <a:schemeClr val="bg1"/>
              </a:solidFill>
            </a:endParaRPr>
          </a:p>
          <a:p>
            <a:endParaRPr lang="en-US" altLang="zh-TW">
              <a:solidFill>
                <a:schemeClr val="bg1"/>
              </a:solidFill>
            </a:endParaRPr>
          </a:p>
          <a:p>
            <a:r>
              <a:rPr lang="en-US" altLang="zh-TW">
                <a:solidFill>
                  <a:schemeClr val="bg1"/>
                </a:solidFill>
              </a:rPr>
              <a:t>V 289 L</a:t>
            </a:r>
          </a:p>
        </p:txBody>
      </p:sp>
      <p:sp>
        <p:nvSpPr>
          <p:cNvPr id="12" name="矩形 11"/>
          <p:cNvSpPr/>
          <p:nvPr/>
        </p:nvSpPr>
        <p:spPr>
          <a:xfrm>
            <a:off x="7724140" y="1988185"/>
            <a:ext cx="190500" cy="2787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67980" y="1988185"/>
            <a:ext cx="432435" cy="278765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54390" y="1988185"/>
            <a:ext cx="190500" cy="2787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16" name="肘形接點 15"/>
          <p:cNvCxnSpPr>
            <a:stCxn id="14" idx="2"/>
            <a:endCxn id="21" idx="0"/>
          </p:cNvCxnSpPr>
          <p:nvPr/>
        </p:nvCxnSpPr>
        <p:spPr>
          <a:xfrm rot="5400000" flipV="1">
            <a:off x="8268653" y="2182813"/>
            <a:ext cx="436245" cy="604520"/>
          </a:xfrm>
          <a:prstGeom prst="bentConnector3">
            <a:avLst>
              <a:gd name="adj1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8" name="肘形接點 17"/>
          <p:cNvCxnSpPr>
            <a:stCxn id="15" idx="3"/>
            <a:endCxn id="22" idx="0"/>
          </p:cNvCxnSpPr>
          <p:nvPr/>
        </p:nvCxnSpPr>
        <p:spPr>
          <a:xfrm>
            <a:off x="8644890" y="2127885"/>
            <a:ext cx="1534160" cy="575310"/>
          </a:xfrm>
          <a:prstGeom prst="bentConnector2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9" name="肘形接點 18"/>
          <p:cNvCxnSpPr>
            <a:stCxn id="12" idx="2"/>
            <a:endCxn id="20" idx="0"/>
          </p:cNvCxnSpPr>
          <p:nvPr/>
        </p:nvCxnSpPr>
        <p:spPr>
          <a:xfrm rot="5400000">
            <a:off x="7412673" y="2296478"/>
            <a:ext cx="436245" cy="377190"/>
          </a:xfrm>
          <a:prstGeom prst="bentConnector3">
            <a:avLst>
              <a:gd name="adj1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0" name="文字方塊 19"/>
          <p:cNvSpPr txBox="1"/>
          <p:nvPr/>
        </p:nvSpPr>
        <p:spPr>
          <a:xfrm>
            <a:off x="6870700" y="2703195"/>
            <a:ext cx="114236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50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013065" y="2703195"/>
            <a:ext cx="155194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500">
                <a:solidFill>
                  <a:schemeClr val="bg1"/>
                </a:solidFill>
              </a:rPr>
              <a:t>Gene Location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9565005" y="2703195"/>
            <a:ext cx="122809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500">
                <a:solidFill>
                  <a:schemeClr val="bg1"/>
                </a:solidFill>
              </a:rPr>
              <a:t>Alternative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rcRect t="11125"/>
          <a:stretch>
            <a:fillRect/>
          </a:stretch>
        </p:blipFill>
        <p:spPr>
          <a:xfrm>
            <a:off x="6867525" y="3098165"/>
            <a:ext cx="4010025" cy="34747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rcRect b="21847"/>
          <a:stretch>
            <a:fillRect/>
          </a:stretch>
        </p:blipFill>
        <p:spPr>
          <a:xfrm>
            <a:off x="609600" y="1417955"/>
            <a:ext cx="5495925" cy="5154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3507105" cy="50463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rcRect l="19305"/>
          <a:stretch>
            <a:fillRect/>
          </a:stretch>
        </p:blipFill>
        <p:spPr>
          <a:xfrm>
            <a:off x="4261485" y="1417955"/>
            <a:ext cx="6195060" cy="304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485" y="1828165"/>
            <a:ext cx="5505450" cy="7715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9600" y="3289935"/>
            <a:ext cx="3506470" cy="27622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" y="4493260"/>
            <a:ext cx="3506470" cy="3746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0235" y="4867910"/>
            <a:ext cx="3506470" cy="3238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Convert Config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rcRect r="33198"/>
          <a:stretch>
            <a:fillRect/>
          </a:stretch>
        </p:blipFill>
        <p:spPr>
          <a:xfrm>
            <a:off x="609600" y="1417955"/>
            <a:ext cx="5319395" cy="1228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275" y="1417955"/>
            <a:ext cx="4810125" cy="54578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743200"/>
            <a:ext cx="5319395" cy="164274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9600" y="4570730"/>
            <a:ext cx="5318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>
                <a:hlinkClick r:id="rId6" action="ppaction://hlinkfile"/>
              </a:rPr>
              <a:t>https://github.com/IlikeBB/Convert-Gene</a:t>
            </a:r>
            <a:endParaRPr lang="zh-TW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" y="5113020"/>
            <a:ext cx="4791075" cy="428625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03445"/>
            <a:ext cx="4812030" cy="409575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" y="4293870"/>
            <a:ext cx="4810125" cy="409575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35" y="3465195"/>
            <a:ext cx="4810125" cy="4191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Convert Results [ths&gt;0.9]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753225" y="1788795"/>
            <a:ext cx="4829175" cy="42195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753225" y="1420495"/>
            <a:ext cx="22040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Machine Learning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09600" y="1420495"/>
            <a:ext cx="3007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Deep </a:t>
            </a:r>
            <a:r>
              <a:rPr lang="en-US" altLang="zh-TW"/>
              <a:t>Learning</a:t>
            </a:r>
            <a:r>
              <a:rPr lang="en-US" altLang="en-US"/>
              <a:t> [ths&gt;0.9]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788795"/>
            <a:ext cx="4810125" cy="4095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198370"/>
            <a:ext cx="4800600" cy="4286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626995"/>
            <a:ext cx="4810125" cy="4191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046095"/>
            <a:ext cx="4810125" cy="4191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9600" y="3046095"/>
            <a:ext cx="4809490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53860" y="2863215"/>
            <a:ext cx="4828540" cy="2171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53225" y="2646045"/>
            <a:ext cx="4828540" cy="2171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53860" y="2421255"/>
            <a:ext cx="4828540" cy="2171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53860" y="1985010"/>
            <a:ext cx="4828540" cy="4305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0235" y="2626995"/>
            <a:ext cx="4809490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0235" y="2226945"/>
            <a:ext cx="4809490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0235" y="1985010"/>
            <a:ext cx="4809490" cy="2419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20" name="肘形接點 19"/>
          <p:cNvCxnSpPr>
            <a:stCxn id="19" idx="3"/>
            <a:endCxn id="15" idx="1"/>
          </p:cNvCxnSpPr>
          <p:nvPr/>
        </p:nvCxnSpPr>
        <p:spPr>
          <a:xfrm>
            <a:off x="5419725" y="2094865"/>
            <a:ext cx="1334135" cy="93980"/>
          </a:xfrm>
          <a:prstGeom prst="bentConnector3">
            <a:avLst>
              <a:gd name="adj1" fmla="val 50024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" name="肘形接點 20"/>
          <p:cNvCxnSpPr>
            <a:stCxn id="18" idx="3"/>
            <a:endCxn id="14" idx="1"/>
          </p:cNvCxnSpPr>
          <p:nvPr/>
        </p:nvCxnSpPr>
        <p:spPr>
          <a:xfrm>
            <a:off x="5419725" y="2425065"/>
            <a:ext cx="1334135" cy="93345"/>
          </a:xfrm>
          <a:prstGeom prst="bentConnector3">
            <a:avLst>
              <a:gd name="adj1" fmla="val 50024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2" name="肘形接點 21"/>
          <p:cNvCxnSpPr>
            <a:stCxn id="17" idx="3"/>
            <a:endCxn id="13" idx="1"/>
          </p:cNvCxnSpPr>
          <p:nvPr/>
        </p:nvCxnSpPr>
        <p:spPr>
          <a:xfrm flipV="1">
            <a:off x="5419725" y="2743200"/>
            <a:ext cx="1333500" cy="81915"/>
          </a:xfrm>
          <a:prstGeom prst="bentConnector3">
            <a:avLst>
              <a:gd name="adj1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3" name="肘形接點 22"/>
          <p:cNvCxnSpPr>
            <a:stCxn id="11" idx="3"/>
            <a:endCxn id="12" idx="1"/>
          </p:cNvCxnSpPr>
          <p:nvPr/>
        </p:nvCxnSpPr>
        <p:spPr>
          <a:xfrm flipV="1">
            <a:off x="5419090" y="2960370"/>
            <a:ext cx="1334770" cy="283845"/>
          </a:xfrm>
          <a:prstGeom prst="bentConnector3">
            <a:avLst>
              <a:gd name="adj1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矩形 23"/>
          <p:cNvSpPr/>
          <p:nvPr/>
        </p:nvSpPr>
        <p:spPr>
          <a:xfrm>
            <a:off x="6753860" y="3080385"/>
            <a:ext cx="4828540" cy="3854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53860" y="3465830"/>
            <a:ext cx="4828540" cy="6470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53860" y="4112895"/>
            <a:ext cx="4828540" cy="3975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53860" y="4510405"/>
            <a:ext cx="4828540" cy="3975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753860" y="4907915"/>
            <a:ext cx="4828540" cy="2432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53860" y="5151120"/>
            <a:ext cx="4828540" cy="2203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53860" y="5371465"/>
            <a:ext cx="4828540" cy="2082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753860" y="5579745"/>
            <a:ext cx="4828540" cy="4286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35" name="肘形接點 34"/>
          <p:cNvCxnSpPr>
            <a:stCxn id="34" idx="3"/>
            <a:endCxn id="24" idx="1"/>
          </p:cNvCxnSpPr>
          <p:nvPr/>
        </p:nvCxnSpPr>
        <p:spPr>
          <a:xfrm flipV="1">
            <a:off x="5420360" y="3273425"/>
            <a:ext cx="1333500" cy="401320"/>
          </a:xfrm>
          <a:prstGeom prst="bentConnector3">
            <a:avLst>
              <a:gd name="adj1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肘形接點 35"/>
          <p:cNvCxnSpPr>
            <a:stCxn id="34" idx="3"/>
            <a:endCxn id="25" idx="1"/>
          </p:cNvCxnSpPr>
          <p:nvPr/>
        </p:nvCxnSpPr>
        <p:spPr>
          <a:xfrm>
            <a:off x="5420360" y="3674745"/>
            <a:ext cx="1333500" cy="114935"/>
          </a:xfrm>
          <a:prstGeom prst="bentConnector3">
            <a:avLst>
              <a:gd name="adj1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7" name="圖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870" y="3884295"/>
            <a:ext cx="4810125" cy="40957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10870" y="3465195"/>
            <a:ext cx="4809490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11505" y="3874770"/>
            <a:ext cx="4809490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39" name="肘形接點 38"/>
          <p:cNvCxnSpPr>
            <a:stCxn id="38" idx="3"/>
            <a:endCxn id="26" idx="1"/>
          </p:cNvCxnSpPr>
          <p:nvPr/>
        </p:nvCxnSpPr>
        <p:spPr>
          <a:xfrm>
            <a:off x="5420995" y="4072890"/>
            <a:ext cx="1332865" cy="227330"/>
          </a:xfrm>
          <a:prstGeom prst="bentConnector3">
            <a:avLst>
              <a:gd name="adj1" fmla="val 50024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1" name="矩形 40"/>
          <p:cNvSpPr/>
          <p:nvPr/>
        </p:nvSpPr>
        <p:spPr>
          <a:xfrm>
            <a:off x="612140" y="4293870"/>
            <a:ext cx="4809490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43" name="肘形接點 42"/>
          <p:cNvCxnSpPr/>
          <p:nvPr/>
        </p:nvCxnSpPr>
        <p:spPr>
          <a:xfrm>
            <a:off x="5410200" y="4491990"/>
            <a:ext cx="1332230" cy="205740"/>
          </a:xfrm>
          <a:prstGeom prst="bentConnector3">
            <a:avLst>
              <a:gd name="adj1" fmla="val 58007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4" name="肘形接點 43"/>
          <p:cNvCxnSpPr>
            <a:stCxn id="41" idx="3"/>
            <a:endCxn id="28" idx="1"/>
          </p:cNvCxnSpPr>
          <p:nvPr/>
        </p:nvCxnSpPr>
        <p:spPr>
          <a:xfrm>
            <a:off x="5421630" y="4491990"/>
            <a:ext cx="1332230" cy="526415"/>
          </a:xfrm>
          <a:prstGeom prst="bentConnector3">
            <a:avLst>
              <a:gd name="adj1" fmla="val 56244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5" name="肘形接點 44"/>
          <p:cNvCxnSpPr>
            <a:stCxn id="41" idx="3"/>
            <a:endCxn id="29" idx="1"/>
          </p:cNvCxnSpPr>
          <p:nvPr/>
        </p:nvCxnSpPr>
        <p:spPr>
          <a:xfrm>
            <a:off x="5421630" y="4491990"/>
            <a:ext cx="1332230" cy="758190"/>
          </a:xfrm>
          <a:prstGeom prst="bentConnector3">
            <a:avLst>
              <a:gd name="adj1" fmla="val 57149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7" name="矩形 46"/>
          <p:cNvSpPr/>
          <p:nvPr/>
        </p:nvSpPr>
        <p:spPr>
          <a:xfrm>
            <a:off x="612140" y="4712970"/>
            <a:ext cx="4809490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48" name="肘形接點 47"/>
          <p:cNvCxnSpPr>
            <a:stCxn id="47" idx="3"/>
            <a:endCxn id="30" idx="1"/>
          </p:cNvCxnSpPr>
          <p:nvPr/>
        </p:nvCxnSpPr>
        <p:spPr>
          <a:xfrm>
            <a:off x="5421630" y="4911090"/>
            <a:ext cx="1332230" cy="553085"/>
          </a:xfrm>
          <a:prstGeom prst="bentConnector3">
            <a:avLst>
              <a:gd name="adj1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0" name="矩形 49"/>
          <p:cNvSpPr/>
          <p:nvPr/>
        </p:nvSpPr>
        <p:spPr>
          <a:xfrm>
            <a:off x="609600" y="5132070"/>
            <a:ext cx="4809490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51" name="肘形接點 50"/>
          <p:cNvCxnSpPr>
            <a:stCxn id="50" idx="3"/>
            <a:endCxn id="31" idx="1"/>
          </p:cNvCxnSpPr>
          <p:nvPr/>
        </p:nvCxnSpPr>
        <p:spPr>
          <a:xfrm>
            <a:off x="5419090" y="5330190"/>
            <a:ext cx="1334770" cy="452755"/>
          </a:xfrm>
          <a:prstGeom prst="bentConnector3">
            <a:avLst>
              <a:gd name="adj1" fmla="val 41103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+mn-ea"/>
              </a:rPr>
              <a:t>Convert Results [ths&gt;0.9]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94532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圖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" y="6033135"/>
            <a:ext cx="4791075" cy="428625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" y="5614035"/>
            <a:ext cx="4800600" cy="4191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5" y="5204460"/>
            <a:ext cx="4800600" cy="409575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95" y="4785360"/>
            <a:ext cx="4800600" cy="419100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15" y="4568190"/>
            <a:ext cx="4819650" cy="209550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" y="4126230"/>
            <a:ext cx="4810125" cy="419100"/>
          </a:xfrm>
          <a:prstGeom prst="rect">
            <a:avLst/>
          </a:prstGeom>
        </p:spPr>
      </p:pic>
      <p:pic>
        <p:nvPicPr>
          <p:cNvPr id="64" name="圖片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707130"/>
            <a:ext cx="4810125" cy="419100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550" y="3278505"/>
            <a:ext cx="4800600" cy="42862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415540"/>
            <a:ext cx="4791075" cy="400050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550" y="2840355"/>
            <a:ext cx="4810125" cy="43815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590550" y="2432685"/>
            <a:ext cx="4810125" cy="4070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Convert Results [ths&gt;0.5]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753225" y="1788795"/>
            <a:ext cx="4829175" cy="42195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753225" y="1420495"/>
            <a:ext cx="22040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Machine Learning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09600" y="1420495"/>
            <a:ext cx="3007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Deep </a:t>
            </a:r>
            <a:r>
              <a:rPr lang="en-US" altLang="zh-TW"/>
              <a:t>Learning</a:t>
            </a:r>
            <a:r>
              <a:rPr lang="en-US" altLang="en-US"/>
              <a:t> [ths&gt;0.5]</a:t>
            </a:r>
          </a:p>
        </p:txBody>
      </p:sp>
      <p:sp>
        <p:nvSpPr>
          <p:cNvPr id="12" name="矩形 11"/>
          <p:cNvSpPr/>
          <p:nvPr/>
        </p:nvSpPr>
        <p:spPr>
          <a:xfrm>
            <a:off x="6753860" y="2863215"/>
            <a:ext cx="4828540" cy="2171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53225" y="2646045"/>
            <a:ext cx="4828540" cy="2171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53860" y="2421255"/>
            <a:ext cx="4828540" cy="2171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53860" y="1985010"/>
            <a:ext cx="4828540" cy="4305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53860" y="3080385"/>
            <a:ext cx="4828540" cy="3854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53860" y="3465830"/>
            <a:ext cx="4828540" cy="6470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53860" y="4112895"/>
            <a:ext cx="4828540" cy="3975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53860" y="4510405"/>
            <a:ext cx="4828540" cy="3975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753860" y="4907915"/>
            <a:ext cx="4828540" cy="2432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53860" y="5151120"/>
            <a:ext cx="4828540" cy="2203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53860" y="5371465"/>
            <a:ext cx="4828540" cy="2082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753860" y="5579745"/>
            <a:ext cx="4828540" cy="4286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1788795"/>
            <a:ext cx="4791075" cy="20955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011680"/>
            <a:ext cx="4791075" cy="409575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590550" y="1985010"/>
            <a:ext cx="4810125" cy="4476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90550" y="2828925"/>
            <a:ext cx="4810125" cy="4495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00075" y="3277870"/>
            <a:ext cx="4799965" cy="4292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9915" y="3707130"/>
            <a:ext cx="4810125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86105" y="4126230"/>
            <a:ext cx="4810125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94360" y="4545330"/>
            <a:ext cx="4810125" cy="2324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90550" y="4785360"/>
            <a:ext cx="4810125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86105" y="5199380"/>
            <a:ext cx="4810125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81025" y="5614035"/>
            <a:ext cx="4810125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81025" y="6033135"/>
            <a:ext cx="4810125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360" y="6461760"/>
            <a:ext cx="4810125" cy="419100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578485" y="6461760"/>
            <a:ext cx="4810125" cy="41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cxnSp>
        <p:nvCxnSpPr>
          <p:cNvPr id="80" name="肘形接點 79"/>
          <p:cNvCxnSpPr>
            <a:stCxn id="53" idx="3"/>
            <a:endCxn id="15" idx="1"/>
          </p:cNvCxnSpPr>
          <p:nvPr/>
        </p:nvCxnSpPr>
        <p:spPr>
          <a:xfrm flipV="1">
            <a:off x="5400675" y="2200275"/>
            <a:ext cx="1353185" cy="8890"/>
          </a:xfrm>
          <a:prstGeom prst="bentConnector3">
            <a:avLst>
              <a:gd name="adj1" fmla="val 50023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1" name="肘形接點 80"/>
          <p:cNvCxnSpPr>
            <a:stCxn id="54" idx="3"/>
            <a:endCxn id="14" idx="1"/>
          </p:cNvCxnSpPr>
          <p:nvPr/>
        </p:nvCxnSpPr>
        <p:spPr>
          <a:xfrm flipV="1">
            <a:off x="5400675" y="2529840"/>
            <a:ext cx="1353185" cy="106680"/>
          </a:xfrm>
          <a:prstGeom prst="bentConnector3">
            <a:avLst>
              <a:gd name="adj1" fmla="val 50023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2" name="肘形接點 81"/>
          <p:cNvCxnSpPr>
            <a:stCxn id="61" idx="3"/>
            <a:endCxn id="13" idx="1"/>
          </p:cNvCxnSpPr>
          <p:nvPr/>
        </p:nvCxnSpPr>
        <p:spPr>
          <a:xfrm flipV="1">
            <a:off x="5400675" y="2754630"/>
            <a:ext cx="1352550" cy="299085"/>
          </a:xfrm>
          <a:prstGeom prst="bentConnector3">
            <a:avLst>
              <a:gd name="adj1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3" name="肘形接點 82"/>
          <p:cNvCxnSpPr>
            <a:stCxn id="63" idx="3"/>
            <a:endCxn id="12" idx="1"/>
          </p:cNvCxnSpPr>
          <p:nvPr/>
        </p:nvCxnSpPr>
        <p:spPr>
          <a:xfrm flipV="1">
            <a:off x="5400040" y="2971800"/>
            <a:ext cx="1353820" cy="520700"/>
          </a:xfrm>
          <a:prstGeom prst="bentConnector3">
            <a:avLst>
              <a:gd name="adj1" fmla="val 53517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4" name="肘形接點 83"/>
          <p:cNvCxnSpPr>
            <a:stCxn id="65" idx="3"/>
            <a:endCxn id="24" idx="1"/>
          </p:cNvCxnSpPr>
          <p:nvPr/>
        </p:nvCxnSpPr>
        <p:spPr>
          <a:xfrm flipV="1">
            <a:off x="5400040" y="3273425"/>
            <a:ext cx="1353820" cy="643255"/>
          </a:xfrm>
          <a:prstGeom prst="bentConnector3">
            <a:avLst>
              <a:gd name="adj1" fmla="val 58818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5" name="肘形接點 84"/>
          <p:cNvCxnSpPr>
            <a:stCxn id="67" idx="3"/>
            <a:endCxn id="25" idx="1"/>
          </p:cNvCxnSpPr>
          <p:nvPr/>
        </p:nvCxnSpPr>
        <p:spPr>
          <a:xfrm flipV="1">
            <a:off x="5396230" y="3789680"/>
            <a:ext cx="1357630" cy="546100"/>
          </a:xfrm>
          <a:prstGeom prst="bentConnector3">
            <a:avLst>
              <a:gd name="adj1" fmla="val 66651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6" name="肘形接點 85"/>
          <p:cNvCxnSpPr>
            <a:stCxn id="69" idx="3"/>
            <a:endCxn id="26" idx="1"/>
          </p:cNvCxnSpPr>
          <p:nvPr/>
        </p:nvCxnSpPr>
        <p:spPr>
          <a:xfrm flipV="1">
            <a:off x="5404485" y="4311650"/>
            <a:ext cx="1349375" cy="349885"/>
          </a:xfrm>
          <a:prstGeom prst="bentConnector3">
            <a:avLst>
              <a:gd name="adj1" fmla="val 78258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7" name="肘形接點 86"/>
          <p:cNvCxnSpPr>
            <a:stCxn id="71" idx="3"/>
            <a:endCxn id="27" idx="1"/>
          </p:cNvCxnSpPr>
          <p:nvPr/>
        </p:nvCxnSpPr>
        <p:spPr>
          <a:xfrm flipV="1">
            <a:off x="5400675" y="4709160"/>
            <a:ext cx="1353185" cy="285750"/>
          </a:xfrm>
          <a:prstGeom prst="bentConnector3">
            <a:avLst>
              <a:gd name="adj1" fmla="val 50023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8" name="肘形接點 87"/>
          <p:cNvCxnSpPr>
            <a:stCxn id="73" idx="3"/>
            <a:endCxn id="28" idx="1"/>
          </p:cNvCxnSpPr>
          <p:nvPr/>
        </p:nvCxnSpPr>
        <p:spPr>
          <a:xfrm flipV="1">
            <a:off x="5396230" y="5029835"/>
            <a:ext cx="1357630" cy="379095"/>
          </a:xfrm>
          <a:prstGeom prst="bentConnector3">
            <a:avLst>
              <a:gd name="adj1" fmla="val 5000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9" name="肘形接點 88"/>
          <p:cNvCxnSpPr>
            <a:stCxn id="75" idx="3"/>
            <a:endCxn id="29" idx="1"/>
          </p:cNvCxnSpPr>
          <p:nvPr/>
        </p:nvCxnSpPr>
        <p:spPr>
          <a:xfrm flipV="1">
            <a:off x="5391150" y="5261610"/>
            <a:ext cx="1362710" cy="561975"/>
          </a:xfrm>
          <a:prstGeom prst="bentConnector3">
            <a:avLst>
              <a:gd name="adj1" fmla="val 55265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0" name="肘形接點 89"/>
          <p:cNvCxnSpPr>
            <a:stCxn id="77" idx="3"/>
            <a:endCxn id="30" idx="1"/>
          </p:cNvCxnSpPr>
          <p:nvPr/>
        </p:nvCxnSpPr>
        <p:spPr>
          <a:xfrm flipV="1">
            <a:off x="5391150" y="5475605"/>
            <a:ext cx="1362710" cy="767080"/>
          </a:xfrm>
          <a:prstGeom prst="bentConnector3">
            <a:avLst>
              <a:gd name="adj1" fmla="val 60484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1" name="肘形接點 90"/>
          <p:cNvCxnSpPr>
            <a:stCxn id="79" idx="3"/>
            <a:endCxn id="31" idx="1"/>
          </p:cNvCxnSpPr>
          <p:nvPr/>
        </p:nvCxnSpPr>
        <p:spPr>
          <a:xfrm flipV="1">
            <a:off x="5388610" y="5794375"/>
            <a:ext cx="1365250" cy="876935"/>
          </a:xfrm>
          <a:prstGeom prst="bentConnector3">
            <a:avLst>
              <a:gd name="adj1" fmla="val 68325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+mn-ea"/>
              </a:rPr>
              <a:t>Convert Results [ths&gt;0.5]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943673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Phate - gene region [lineage update]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8634095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rcRect r="50000"/>
          <a:stretch>
            <a:fillRect/>
          </a:stretch>
        </p:blipFill>
        <p:spPr>
          <a:xfrm>
            <a:off x="609600" y="1417955"/>
            <a:ext cx="4495800" cy="289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Phate - gene region [lineage update]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8632800" cy="533783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Phate - gene region [lineage update]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8632800" cy="537607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MLP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417955"/>
            <a:ext cx="3552825" cy="2533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905" y="1417955"/>
            <a:ext cx="35528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MultiClass - </a:t>
            </a:r>
            <a:r>
              <a:rPr lang="en-US" altLang="en-US"/>
              <a:t>03.22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09600" y="1183640"/>
          <a:ext cx="10972800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2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0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 gridSpan="4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Class : Alpha, VUM(Unclear), Beta, Delta, Eta, Gamma, Iota, Lambda, Mu, None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b="1">
                          <a:solidFill>
                            <a:schemeClr val="bg1"/>
                          </a:solidFill>
                        </a:rPr>
                        <a:t>MLP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2 x fc layer[1 layer = linear + BN + Dropout] 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+ 1 x fc classification layer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b="1">
                          <a:solidFill>
                            <a:schemeClr val="bg1"/>
                          </a:solidFill>
                        </a:rPr>
                        <a:t>LSTM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 x lstm layer + 1 x fc classification layer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Accuracy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Test Accuracy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DeepInSight(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Non-</a:t>
                      </a: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k-mer3)+AlexNet</a:t>
                      </a:r>
                    </a:p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[NACGTRYKMSWBDHV]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≒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92.97%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≒93.73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DeepInSight(k-mer3)+AlexNet</a:t>
                      </a: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[NACGTRYKMSWBDHV]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84.33%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84.33%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DeepInSight(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Non-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k-mer3)+AlexNet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[NATCG]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≒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95.63%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≒96.01%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DeepInSight(k-mer3)+AlexNet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[NATCG]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84.33%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84.33%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LSTM(Non-k-mer3)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84.33%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≒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84.33%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MLP(Non-k-mer3)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≒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98.58%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 ≒95.73%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LSTM(Non-k-mer3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 + Onehot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84.33%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84.33%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MLP(Non-k-mer3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 + Onehot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≒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99.15%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≒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97.25%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KernelExplainer - error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57705"/>
            <a:ext cx="8353425" cy="3971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955"/>
            <a:ext cx="35718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KernelExplainer - error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99005"/>
            <a:ext cx="6471920" cy="45262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67130"/>
            <a:ext cx="4500245" cy="9747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Sequential model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5180330" cy="45262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45" y="1417955"/>
            <a:ext cx="5180400" cy="467532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32230"/>
            <a:ext cx="3552825" cy="2533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05" y="1332230"/>
            <a:ext cx="3552825" cy="25336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19905" y="4199255"/>
            <a:ext cx="3562350" cy="25336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" y="4208780"/>
            <a:ext cx="3553460" cy="252412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8965" y="963930"/>
            <a:ext cx="3105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Original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08965" y="3830955"/>
            <a:ext cx="3105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/>
              <a:t>Sequnetial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7860665" cy="45262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0" y="1417955"/>
            <a:ext cx="23812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scikit-learn dataset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8839200" cy="33051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scikit-learn dataset</a:t>
            </a:r>
            <a:r>
              <a:rPr lang="en-US" altLang="en-US">
                <a:sym typeface="+mn-ea"/>
              </a:rPr>
              <a:t> </a:t>
            </a:r>
            <a:r>
              <a:rPr lang="en-US" altLang="en-US"/>
              <a:t>- </a:t>
            </a:r>
            <a:r>
              <a:rPr lang="zh-TW" altLang="en-US"/>
              <a:t>breast</a:t>
            </a:r>
            <a:r>
              <a:rPr lang="en-US" altLang="zh-TW"/>
              <a:t> </a:t>
            </a:r>
            <a:r>
              <a:rPr lang="zh-TW" altLang="en-US"/>
              <a:t>cancer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1417955"/>
            <a:ext cx="109728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scikit-learn dataset</a:t>
            </a:r>
            <a:r>
              <a:rPr lang="en-US" altLang="en-US">
                <a:sym typeface="+mn-ea"/>
              </a:rPr>
              <a:t> </a:t>
            </a:r>
            <a:r>
              <a:rPr lang="en-US" altLang="en-US"/>
              <a:t>- </a:t>
            </a:r>
            <a:r>
              <a:rPr lang="zh-TW" altLang="en-US"/>
              <a:t>breast</a:t>
            </a:r>
            <a:r>
              <a:rPr lang="en-US" altLang="zh-TW"/>
              <a:t> </a:t>
            </a:r>
            <a:r>
              <a:rPr lang="zh-TW" altLang="en-US"/>
              <a:t>cancer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320992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scikit-learn dataset</a:t>
            </a:r>
            <a:r>
              <a:rPr lang="en-US" altLang="en-US">
                <a:sym typeface="+mn-ea"/>
              </a:rPr>
              <a:t> </a:t>
            </a:r>
            <a:r>
              <a:rPr lang="en-US" altLang="en-US"/>
              <a:t>- </a:t>
            </a:r>
            <a:r>
              <a:rPr lang="zh-TW" altLang="en-US"/>
              <a:t>breast</a:t>
            </a:r>
            <a:r>
              <a:rPr lang="en-US" altLang="zh-TW"/>
              <a:t> </a:t>
            </a:r>
            <a:r>
              <a:rPr lang="zh-TW" altLang="en-US"/>
              <a:t>cancer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465391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KernelExplainer - error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972800" cy="11557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71140"/>
            <a:ext cx="6725285" cy="3286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imbalance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200150" cy="22479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605" y="1417955"/>
            <a:ext cx="4328160" cy="224726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sh</a:t>
            </a:r>
            <a:r>
              <a:rPr lang="en-US" altLang="en-US"/>
              <a:t>ap value bar</a:t>
            </a:r>
          </a:p>
        </p:txBody>
      </p:sp>
      <p:pic>
        <p:nvPicPr>
          <p:cNvPr id="6" name="內容版面配置區 5" descr="single_seq_shapvalu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4206875" cy="533463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TW"/>
              <a:t>Lime - cost  (gene/84 min)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6724650" cy="1552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33725"/>
            <a:ext cx="4238625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4276725" cy="26098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1417955"/>
            <a:ext cx="4435475" cy="261048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027805"/>
            <a:ext cx="4276725" cy="26289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5" y="4028440"/>
            <a:ext cx="4435475" cy="26289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文字方塊 8"/>
          <p:cNvSpPr txBox="1"/>
          <p:nvPr/>
        </p:nvSpPr>
        <p:spPr>
          <a:xfrm>
            <a:off x="3528695" y="3308985"/>
            <a:ext cx="1255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label: diff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951470" y="6036310"/>
            <a:ext cx="1255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label: diff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439660" y="3407410"/>
            <a:ext cx="1767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label: </a:t>
            </a:r>
            <a:r>
              <a:rPr lang="en-US" altLang="en-US">
                <a:solidFill>
                  <a:schemeClr val="bg1"/>
                </a:solidFill>
              </a:rPr>
              <a:t>non-</a:t>
            </a:r>
            <a:r>
              <a:rPr lang="en-US" altLang="zh-TW">
                <a:solidFill>
                  <a:schemeClr val="bg1"/>
                </a:solidFill>
              </a:rPr>
              <a:t>diff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035935" y="5953760"/>
            <a:ext cx="1767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label: </a:t>
            </a:r>
            <a:r>
              <a:rPr lang="en-US" altLang="en-US">
                <a:solidFill>
                  <a:schemeClr val="bg1"/>
                </a:solidFill>
              </a:rPr>
              <a:t>non-</a:t>
            </a:r>
            <a:r>
              <a:rPr lang="en-US" altLang="zh-TW">
                <a:solidFill>
                  <a:schemeClr val="bg1"/>
                </a:solidFill>
              </a:rPr>
              <a:t>diff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 Filter 1000 - DeepInSight 100 pixel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972800" cy="285178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Ver 1 - Integer (train / valid)</a:t>
            </a:r>
          </a:p>
        </p:txBody>
      </p:sp>
      <p:pic>
        <p:nvPicPr>
          <p:cNvPr id="9" name="圖片 8" descr="mlp_weights_binaryclass_Covid19[-NACGT].2022.06.01-Integer - accuracy_histor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85" y="1600200"/>
            <a:ext cx="3600000" cy="2400000"/>
          </a:xfrm>
          <a:prstGeom prst="rect">
            <a:avLst/>
          </a:prstGeom>
        </p:spPr>
      </p:pic>
      <p:pic>
        <p:nvPicPr>
          <p:cNvPr id="10" name="圖片 9" descr="mlp_weights_binaryclass_Covid19[-NACGT].2022.06.01-Integer - auc_histor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410" y="1600200"/>
            <a:ext cx="3600000" cy="2400000"/>
          </a:xfrm>
          <a:prstGeom prst="rect">
            <a:avLst/>
          </a:prstGeom>
        </p:spPr>
      </p:pic>
      <p:pic>
        <p:nvPicPr>
          <p:cNvPr id="11" name="圖片 10" descr="mlp_weights_binaryclass_Covid19[-NACGT].2022.06.01-Integer - loss_histor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00200"/>
            <a:ext cx="3600000" cy="2400000"/>
          </a:xfrm>
          <a:prstGeom prst="rect">
            <a:avLst/>
          </a:prstGeom>
        </p:spPr>
      </p:pic>
      <p:pic>
        <p:nvPicPr>
          <p:cNvPr id="12" name="圖片 11" descr="cnn_weights_binaryclass_Covid19[-NACGT].2022.06.01-Integer - accuracy_histor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585" y="4135755"/>
            <a:ext cx="3600000" cy="2400000"/>
          </a:xfrm>
          <a:prstGeom prst="rect">
            <a:avLst/>
          </a:prstGeom>
        </p:spPr>
      </p:pic>
      <p:pic>
        <p:nvPicPr>
          <p:cNvPr id="13" name="圖片 12" descr="cnn_weights_binaryclass_Covid19[-NACGT].2022.06.01-Integer - auc_histor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775" y="4135755"/>
            <a:ext cx="3600000" cy="2400000"/>
          </a:xfrm>
          <a:prstGeom prst="rect">
            <a:avLst/>
          </a:prstGeom>
        </p:spPr>
      </p:pic>
      <p:pic>
        <p:nvPicPr>
          <p:cNvPr id="14" name="圖片 13" descr="cnn_weights_binaryclass_Covid19[-NACGT].2022.06.01-Integer - loss_history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135755"/>
            <a:ext cx="3600000" cy="2400000"/>
          </a:xfrm>
          <a:prstGeom prst="rect">
            <a:avLst/>
          </a:prstGeom>
        </p:spPr>
      </p:pic>
      <p:pic>
        <p:nvPicPr>
          <p:cNvPr id="15" name="內容版面配置區 14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" y="1228725"/>
            <a:ext cx="3314700" cy="3714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Ver 2 - EIIP</a:t>
            </a:r>
          </a:p>
        </p:txBody>
      </p:sp>
      <p:pic>
        <p:nvPicPr>
          <p:cNvPr id="4" name="圖片 3" descr="mlp_weights_binaryclass_Covid19[-NACGT].2022.06.01-EIIP - accuracy_histor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410" y="4400550"/>
            <a:ext cx="3600000" cy="2400000"/>
          </a:xfrm>
          <a:prstGeom prst="rect">
            <a:avLst/>
          </a:prstGeom>
        </p:spPr>
      </p:pic>
      <p:pic>
        <p:nvPicPr>
          <p:cNvPr id="5" name="圖片 4" descr="mlp_weights_binaryclass_Covid19[-NACGT].2022.06.01-EIIP - auc_histor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585" y="4400550"/>
            <a:ext cx="3600000" cy="2400000"/>
          </a:xfrm>
          <a:prstGeom prst="rect">
            <a:avLst/>
          </a:prstGeom>
        </p:spPr>
      </p:pic>
      <p:pic>
        <p:nvPicPr>
          <p:cNvPr id="6" name="圖片 5" descr="mlp_weights_binaryclass_Covid19[-NACGT].2022.06.01-EIIP - loss_histor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400550"/>
            <a:ext cx="3600000" cy="2400000"/>
          </a:xfrm>
          <a:prstGeom prst="rect">
            <a:avLst/>
          </a:prstGeom>
        </p:spPr>
      </p:pic>
      <p:pic>
        <p:nvPicPr>
          <p:cNvPr id="7" name="圖片 6" descr="mlp_weights_binaryclass_Covid19[-NACGT].2022.06.02-EIIP - accuracy_histor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410" y="1600200"/>
            <a:ext cx="3600000" cy="2400000"/>
          </a:xfrm>
          <a:prstGeom prst="rect">
            <a:avLst/>
          </a:prstGeom>
        </p:spPr>
      </p:pic>
      <p:pic>
        <p:nvPicPr>
          <p:cNvPr id="8" name="圖片 7" descr="mlp_weights_binaryclass_Covid19[-NACGT].2022.06.02-EIIP - auc_histor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585" y="1600200"/>
            <a:ext cx="3600000" cy="2400000"/>
          </a:xfrm>
          <a:prstGeom prst="rect">
            <a:avLst/>
          </a:prstGeom>
        </p:spPr>
      </p:pic>
      <p:pic>
        <p:nvPicPr>
          <p:cNvPr id="9" name="圖片 8" descr="mlp_weights_binaryclass_Covid19[-NACGT].2022.06.02-EIIP - loss_history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600200"/>
            <a:ext cx="3600000" cy="2400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09600" y="4032250"/>
            <a:ext cx="2016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Non-Normalized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09600" y="1231900"/>
            <a:ext cx="14789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Normalized</a:t>
            </a: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088515" y="1219200"/>
            <a:ext cx="47244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Ver 2 - EIIP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09600" y="4032250"/>
            <a:ext cx="2016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Non-Normalized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09600" y="1231900"/>
            <a:ext cx="14789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Normalized</a:t>
            </a:r>
          </a:p>
        </p:txBody>
      </p:sp>
      <p:pic>
        <p:nvPicPr>
          <p:cNvPr id="13" name="圖片 12" descr="cnn_weights_binaryclass_Covid19[-NACGT].2022.06.01-EIIP - accuracy_histor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5" y="1600200"/>
            <a:ext cx="3600000" cy="2400000"/>
          </a:xfrm>
          <a:prstGeom prst="rect">
            <a:avLst/>
          </a:prstGeom>
        </p:spPr>
      </p:pic>
      <p:pic>
        <p:nvPicPr>
          <p:cNvPr id="14" name="圖片 13" descr="cnn_weights_binaryclass_Covid19[-NACGT].2022.06.01-EIIP - auc_histor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585" y="1600200"/>
            <a:ext cx="3600000" cy="2400000"/>
          </a:xfrm>
          <a:prstGeom prst="rect">
            <a:avLst/>
          </a:prstGeom>
        </p:spPr>
      </p:pic>
      <p:pic>
        <p:nvPicPr>
          <p:cNvPr id="15" name="圖片 14" descr="cnn_weights_binaryclass_Covid19[-NACGT].2022.06.01-EIIP - loss_histor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00200"/>
            <a:ext cx="3600000" cy="2400000"/>
          </a:xfrm>
          <a:prstGeom prst="rect">
            <a:avLst/>
          </a:prstGeom>
        </p:spPr>
      </p:pic>
      <p:pic>
        <p:nvPicPr>
          <p:cNvPr id="16" name="圖片 15" descr="cnn_weights_binaryclass_Covid19[-NACGT].2022.06.02-EIIP - accuracy_histor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4400550"/>
            <a:ext cx="3600000" cy="2400000"/>
          </a:xfrm>
          <a:prstGeom prst="rect">
            <a:avLst/>
          </a:prstGeom>
        </p:spPr>
      </p:pic>
      <p:pic>
        <p:nvPicPr>
          <p:cNvPr id="17" name="圖片 16" descr="cnn_weights_binaryclass_Covid19[-NACGT].2022.06.02-EIIP - auc_histor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585" y="4400550"/>
            <a:ext cx="3600000" cy="2400000"/>
          </a:xfrm>
          <a:prstGeom prst="rect">
            <a:avLst/>
          </a:prstGeom>
        </p:spPr>
      </p:pic>
      <p:pic>
        <p:nvPicPr>
          <p:cNvPr id="18" name="圖片 17" descr="cnn_weights_binaryclass_Covid19[-NACGT].2022.06.02-EIIP - loss_history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400550"/>
            <a:ext cx="3600000" cy="240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8515" y="1219200"/>
            <a:ext cx="47244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1000 gene len - shap value ver 1(</a:t>
            </a:r>
            <a:r>
              <a:rPr lang="en-US" altLang="zh-TW">
                <a:sym typeface="+mn-ea"/>
              </a:rPr>
              <a:t>Integer </a:t>
            </a:r>
            <a:r>
              <a:rPr lang="en-US" altLang="zh-TW"/>
              <a:t>)</a:t>
            </a:r>
          </a:p>
        </p:txBody>
      </p:sp>
      <p:pic>
        <p:nvPicPr>
          <p:cNvPr id="4" name="圖片 3" descr="Integ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24585"/>
            <a:ext cx="4281805" cy="5670550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33645" y="1124585"/>
            <a:ext cx="366712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1000 gene len - shap value (</a:t>
            </a:r>
            <a:r>
              <a:rPr lang="en-US" altLang="zh-TW">
                <a:sym typeface="+mn-ea"/>
              </a:rPr>
              <a:t>Integer </a:t>
            </a:r>
            <a:r>
              <a:rPr lang="en-US" altLang="zh-TW"/>
              <a:t>)</a:t>
            </a:r>
          </a:p>
        </p:txBody>
      </p:sp>
      <p:pic>
        <p:nvPicPr>
          <p:cNvPr id="4" name="圖片 3" descr="Integ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24585"/>
            <a:ext cx="4281805" cy="5670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95" y="1124585"/>
            <a:ext cx="599313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1000 gene len</a:t>
            </a:r>
            <a:r>
              <a:rPr lang="en-US" altLang="en-US">
                <a:sym typeface="+mn-ea"/>
              </a:rPr>
              <a:t> -</a:t>
            </a:r>
            <a:r>
              <a:rPr lang="en-US" altLang="zh-TW"/>
              <a:t>TSNE GradCam [ths&gt;0.75]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75372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9600" y="1417955"/>
            <a:ext cx="10973435" cy="509651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>
                <a:solidFill>
                  <a:schemeClr val="bg1"/>
                </a:solidFill>
                <a:sym typeface="+mn-ea"/>
              </a:rPr>
              <a:t>DeepInSight(</a:t>
            </a:r>
            <a:r>
              <a:rPr lang="en-US" altLang="en-US" sz="2800">
                <a:solidFill>
                  <a:schemeClr val="bg1"/>
                </a:solidFill>
                <a:sym typeface="+mn-ea"/>
              </a:rPr>
              <a:t>Non-</a:t>
            </a:r>
            <a:r>
              <a:rPr lang="en-US" altLang="zh-TW" sz="2800">
                <a:solidFill>
                  <a:schemeClr val="bg1"/>
                </a:solidFill>
                <a:sym typeface="+mn-ea"/>
              </a:rPr>
              <a:t>k-mer3)+AlexNet</a:t>
            </a:r>
            <a:r>
              <a:rPr lang="en-US" altLang="en-US" sz="2800">
                <a:solidFill>
                  <a:schemeClr val="bg1"/>
                </a:solidFill>
                <a:sym typeface="+mn-ea"/>
              </a:rPr>
              <a:t> [NATCG]</a:t>
            </a:r>
            <a:endParaRPr lang="zh-TW" altLang="en-US" sz="2800"/>
          </a:p>
        </p:txBody>
      </p:sp>
      <p:pic>
        <p:nvPicPr>
          <p:cNvPr id="4" name="內容版面配置區 3" descr="2022.03.23-transfer-image alexnet no-kmer - ran sequnce [NACTG] train-val accuracy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635" y="2200910"/>
            <a:ext cx="4978400" cy="3530600"/>
          </a:xfrm>
          <a:prstGeom prst="rect">
            <a:avLst/>
          </a:prstGeom>
        </p:spPr>
      </p:pic>
      <p:pic>
        <p:nvPicPr>
          <p:cNvPr id="5" name="圖片 4" descr="2022.03.23-transfer-image alexnet no-kmer - ran sequnce [NACTG] train-val lo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0910"/>
            <a:ext cx="4902200" cy="3530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CNN &amp; MLP</a:t>
            </a:r>
          </a:p>
        </p:txBody>
      </p:sp>
      <p:pic>
        <p:nvPicPr>
          <p:cNvPr id="5" name="圖片 4" descr="Integ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24585"/>
            <a:ext cx="4281805" cy="5670550"/>
          </a:xfrm>
          <a:prstGeom prst="rect">
            <a:avLst/>
          </a:prstGeom>
        </p:spPr>
      </p:pic>
      <p:pic>
        <p:nvPicPr>
          <p:cNvPr id="7" name="圖片 6" descr="weights_binaryclass_Covid19[-NACGT].2022.06.01-Integer - cnn - Integer"/>
          <p:cNvPicPr>
            <a:picLocks noChangeAspect="1"/>
          </p:cNvPicPr>
          <p:nvPr/>
        </p:nvPicPr>
        <p:blipFill>
          <a:blip r:embed="rId3"/>
          <a:srcRect t="8635" b="8635"/>
          <a:stretch>
            <a:fillRect/>
          </a:stretch>
        </p:blipFill>
        <p:spPr>
          <a:xfrm>
            <a:off x="5172075" y="1124585"/>
            <a:ext cx="3433445" cy="56819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weights_binaryclass_Covid19[-NACGT].2022.06.09-Voss-AURO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  <p:pic>
        <p:nvPicPr>
          <p:cNvPr id="5" name="圖片 4" descr="Vo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8765"/>
            <a:ext cx="4902835" cy="63804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Vos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" y="274955"/>
            <a:ext cx="4944745" cy="64350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rcRect l="3456" t="22869" r="52192" b="1498"/>
          <a:stretch>
            <a:fillRect/>
          </a:stretch>
        </p:blipFill>
        <p:spPr>
          <a:xfrm>
            <a:off x="5489575" y="274955"/>
            <a:ext cx="6673850" cy="640207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ym typeface="+mn-ea"/>
              </a:rPr>
              <a:t>6000</a:t>
            </a:r>
            <a:r>
              <a:rPr lang="en-US" altLang="zh-TW" dirty="0">
                <a:sym typeface="+mn-ea"/>
              </a:rPr>
              <a:t> gene </a:t>
            </a:r>
            <a:r>
              <a:rPr lang="en-US" altLang="zh-TW" dirty="0" err="1">
                <a:sym typeface="+mn-ea"/>
              </a:rPr>
              <a:t>len</a:t>
            </a:r>
            <a:r>
              <a:rPr lang="en-US" altLang="en-US" dirty="0">
                <a:sym typeface="+mn-ea"/>
              </a:rPr>
              <a:t> -</a:t>
            </a:r>
            <a:r>
              <a:rPr lang="en-US" altLang="zh-TW" dirty="0">
                <a:sym typeface="+mn-ea"/>
              </a:rPr>
              <a:t>TSNE </a:t>
            </a:r>
            <a:r>
              <a:rPr lang="en-US" altLang="zh-TW" dirty="0" err="1">
                <a:sym typeface="+mn-ea"/>
              </a:rPr>
              <a:t>GradCam</a:t>
            </a:r>
            <a:r>
              <a:rPr lang="en-US" altLang="zh-TW" dirty="0">
                <a:sym typeface="+mn-ea"/>
              </a:rPr>
              <a:t> [</a:t>
            </a:r>
            <a:r>
              <a:rPr lang="en-US" altLang="zh-TW" dirty="0" err="1">
                <a:sym typeface="+mn-ea"/>
              </a:rPr>
              <a:t>ths</a:t>
            </a:r>
            <a:r>
              <a:rPr lang="en-US" altLang="zh-TW" dirty="0">
                <a:sym typeface="+mn-ea"/>
              </a:rPr>
              <a:t>&gt;0.75]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775385" cy="3571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weights_binaryclass_Covid19[-NACGT].2022.06.10-Voss-AURO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  <p:pic>
        <p:nvPicPr>
          <p:cNvPr id="6" name="內容版面配置區 5" descr="weights_binaryclass_Covid19[-NACGT].2022.06.09-Voss-AUROC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040" y="160020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onehot problem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7191375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[</a:t>
            </a:r>
            <a:r>
              <a:rPr lang="en-US" altLang="zh-TW"/>
              <a:t>K</a:t>
            </a:r>
            <a:r>
              <a:rPr lang="en-US" altLang="en-US"/>
              <a:t>]</a:t>
            </a:r>
            <a:r>
              <a:rPr lang="en-US" altLang="zh-TW"/>
              <a:t>-ford 10 times - mlp</a:t>
            </a:r>
          </a:p>
        </p:txBody>
      </p:sp>
      <p:pic>
        <p:nvPicPr>
          <p:cNvPr id="6" name="圖片 5" descr="weights_binaryclass_Covid19[-NACGT].final-[10 times]-Voss--Mean-AURO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7955"/>
            <a:ext cx="5486400" cy="3657600"/>
          </a:xfrm>
          <a:prstGeom prst="rect">
            <a:avLst/>
          </a:prstGeom>
        </p:spPr>
      </p:pic>
      <p:pic>
        <p:nvPicPr>
          <p:cNvPr id="7" name="圖片 6" descr="weights_binaryclass_Covid19[-NACGT].final-[10 times]-Integer--Mean-AURO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955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+mn-ea"/>
              </a:rPr>
              <a:t>[</a:t>
            </a:r>
            <a:r>
              <a:rPr lang="en-US" altLang="zh-TW">
                <a:sym typeface="+mn-ea"/>
              </a:rPr>
              <a:t>K</a:t>
            </a:r>
            <a:r>
              <a:rPr lang="en-US" altLang="en-US">
                <a:sym typeface="+mn-ea"/>
              </a:rPr>
              <a:t>]</a:t>
            </a:r>
            <a:r>
              <a:rPr lang="en-US" altLang="zh-TW">
                <a:sym typeface="+mn-ea"/>
              </a:rPr>
              <a:t>-ford 10 times - </a:t>
            </a:r>
            <a:r>
              <a:rPr lang="en-US" altLang="en-US">
                <a:sym typeface="+mn-ea"/>
              </a:rPr>
              <a:t>cnn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weights_binaryclass_Covid19[-NACGT].final-[10 times]-Integer--Mean-AURO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5486400" cy="3657600"/>
          </a:xfrm>
          <a:prstGeom prst="rect">
            <a:avLst/>
          </a:prstGeom>
        </p:spPr>
      </p:pic>
      <p:pic>
        <p:nvPicPr>
          <p:cNvPr id="7" name="圖片 6" descr="weights_binaryclass_Covid19[-NACGT].final-[10 times]-Voss--Mean-AURO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shap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8067675" cy="1638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56255"/>
            <a:ext cx="8067675" cy="15716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627880"/>
            <a:ext cx="8067675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batch test shap value - single [k]-fold result 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86255"/>
            <a:ext cx="3803015" cy="49593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09600" y="1463040"/>
            <a:ext cx="304165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500"/>
              <a:t>10 train data sample [20min] 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09600" y="1049655"/>
            <a:ext cx="95148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explainer</a:t>
            </a:r>
            <a:r>
              <a:rPr lang="en-US" altLang="zh-TW">
                <a:solidFill>
                  <a:srgbClr val="FF0000"/>
                </a:solidFill>
              </a:rPr>
              <a:t> background train data NO.1-No.750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65" y="1784985"/>
            <a:ext cx="3795422" cy="49608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482465" y="1463040"/>
            <a:ext cx="298132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500"/>
              <a:t>30 train data sample [45min]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090" y="1784985"/>
            <a:ext cx="3795422" cy="49608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340090" y="1464310"/>
            <a:ext cx="3565525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500"/>
              <a:t>765 train data sample [ ≒1200min]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875</Words>
  <Application>Microsoft Macintosh PowerPoint</Application>
  <PresentationFormat>寬螢幕</PresentationFormat>
  <Paragraphs>226</Paragraphs>
  <Slides>102</Slides>
  <Notes>7</Notes>
  <HiddenSlides>30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102</vt:i4>
      </vt:variant>
    </vt:vector>
  </HeadingPairs>
  <TitlesOfParts>
    <vt:vector size="106" baseType="lpstr">
      <vt:lpstr>宋体</vt:lpstr>
      <vt:lpstr>Arial</vt:lpstr>
      <vt:lpstr>Calibri</vt:lpstr>
      <vt:lpstr>Art_mountaineering</vt:lpstr>
      <vt:lpstr>Training multiclass process</vt:lpstr>
      <vt:lpstr>PowerPoint 簡報</vt:lpstr>
      <vt:lpstr>PowerPoint 簡報</vt:lpstr>
      <vt:lpstr>DeepInsight - TSNE matrix</vt:lpstr>
      <vt:lpstr>TSNE data cluster and data transpose</vt:lpstr>
      <vt:lpstr>PowerPoint 簡報</vt:lpstr>
      <vt:lpstr>MultiClass - 03.22</vt:lpstr>
      <vt:lpstr>imbalance</vt:lpstr>
      <vt:lpstr>DeepInSight(Non-k-mer3)+AlexNet [NATCG]</vt:lpstr>
      <vt:lpstr>DeepInSight(Non-k-mer3)+AlexNet[NACGTRYKMSWBDHV]</vt:lpstr>
      <vt:lpstr>DeepExplainer - shap</vt:lpstr>
      <vt:lpstr>GPU-TSNE - Freeze random init not achieve</vt:lpstr>
      <vt:lpstr>Delta Sample</vt:lpstr>
      <vt:lpstr>Test sample 134</vt:lpstr>
      <vt:lpstr>Delta Sample</vt:lpstr>
      <vt:lpstr>Compare - Delta</vt:lpstr>
      <vt:lpstr>Compare - Gamma</vt:lpstr>
      <vt:lpstr>PowerPoint 簡報</vt:lpstr>
      <vt:lpstr>Delta - 10</vt:lpstr>
      <vt:lpstr>PowerPoint 簡報</vt:lpstr>
      <vt:lpstr>PowerPoint 簡報</vt:lpstr>
      <vt:lpstr>Index INTEGER[pixel 200] &amp; index VOSS[pixel 200]</vt:lpstr>
      <vt:lpstr>TSNE</vt:lpstr>
      <vt:lpstr>index VOSS[pixel 440] - AlexNet vs ResNet18</vt:lpstr>
      <vt:lpstr>index VOSS - ResNet18[pixel 440 vs 200]</vt:lpstr>
      <vt:lpstr>Index INTEGER vs index VOSS [pixel 200] - ResNet18</vt:lpstr>
      <vt:lpstr>Index INTEGER vs index VOSS [pixel 400] - ResNet18</vt:lpstr>
      <vt:lpstr>Multiclass - Index 7, 12, 217</vt:lpstr>
      <vt:lpstr>Save PCA model Object</vt:lpstr>
      <vt:lpstr>PowerPoint 簡報</vt:lpstr>
      <vt:lpstr>PowerPoint 簡報</vt:lpstr>
      <vt:lpstr>PowerPoint 簡報</vt:lpstr>
      <vt:lpstr>PowerPoint 簡報</vt:lpstr>
      <vt:lpstr>DeepFeature</vt:lpstr>
      <vt:lpstr>TSNE Parameter 400 x 400 [gen len 29903]</vt:lpstr>
      <vt:lpstr>TSNE Parameter 400 x 400 [gen len 179418]</vt:lpstr>
      <vt:lpstr>DeepFeature</vt:lpstr>
      <vt:lpstr>Grad-Cam test</vt:lpstr>
      <vt:lpstr>Stage 1 -2</vt:lpstr>
      <vt:lpstr>Stage 1 -2</vt:lpstr>
      <vt:lpstr>Stage 1 -2</vt:lpstr>
      <vt:lpstr>PowerPoint 簡報</vt:lpstr>
      <vt:lpstr>matlab command </vt:lpstr>
      <vt:lpstr>Debug</vt:lpstr>
      <vt:lpstr>Debug</vt:lpstr>
      <vt:lpstr>Phate - outcome(B.1.617.2 update different)</vt:lpstr>
      <vt:lpstr>Phate - function test</vt:lpstr>
      <vt:lpstr>PHATE &amp; TSNE</vt:lpstr>
      <vt:lpstr>Phate to Deepinsight transformer</vt:lpstr>
      <vt:lpstr>PHATE &amp; TSNE Deepinsight transformer</vt:lpstr>
      <vt:lpstr>ConvexHull</vt:lpstr>
      <vt:lpstr>Grad Cam - lineage diff update</vt:lpstr>
      <vt:lpstr>GradCAM</vt:lpstr>
      <vt:lpstr>Grad Cam - lineage diff update [Layer 2-4]</vt:lpstr>
      <vt:lpstr>Delta (B.1.617.2-like) Gene position </vt:lpstr>
      <vt:lpstr>Gene Convert</vt:lpstr>
      <vt:lpstr>Gene Convert</vt:lpstr>
      <vt:lpstr>Gene Convert - VCF format</vt:lpstr>
      <vt:lpstr>Translate</vt:lpstr>
      <vt:lpstr>Convert Config</vt:lpstr>
      <vt:lpstr>Convert Results [ths&gt;0.9]</vt:lpstr>
      <vt:lpstr>Convert Results [ths&gt;0.9]</vt:lpstr>
      <vt:lpstr>Convert Results [ths&gt;0.5]</vt:lpstr>
      <vt:lpstr>Convert Results [ths&gt;0.5]</vt:lpstr>
      <vt:lpstr>Phate - gene region [lineage update]</vt:lpstr>
      <vt:lpstr>PowerPoint 簡報</vt:lpstr>
      <vt:lpstr>Phate - gene region [lineage update]</vt:lpstr>
      <vt:lpstr>Phate - gene region [lineage update]</vt:lpstr>
      <vt:lpstr>MLP</vt:lpstr>
      <vt:lpstr>KernelExplainer - error</vt:lpstr>
      <vt:lpstr>KernelExplainer - error</vt:lpstr>
      <vt:lpstr>Sequential model</vt:lpstr>
      <vt:lpstr>PowerPoint 簡報</vt:lpstr>
      <vt:lpstr>PowerPoint 簡報</vt:lpstr>
      <vt:lpstr>scikit-learn dataset</vt:lpstr>
      <vt:lpstr>scikit-learn dataset - breast cancer</vt:lpstr>
      <vt:lpstr>scikit-learn dataset - breast cancer</vt:lpstr>
      <vt:lpstr>scikit-learn dataset - breast cancer</vt:lpstr>
      <vt:lpstr>KernelExplainer - error</vt:lpstr>
      <vt:lpstr>shap value bar</vt:lpstr>
      <vt:lpstr>Lime - cost  (gene/84 min)</vt:lpstr>
      <vt:lpstr>PowerPoint 簡報</vt:lpstr>
      <vt:lpstr>Gene Filter 1000 - DeepInSight 100 pixel</vt:lpstr>
      <vt:lpstr>Ver 1 - Integer (train / valid)</vt:lpstr>
      <vt:lpstr>Ver 2 - EIIP</vt:lpstr>
      <vt:lpstr>Ver 2 - EIIP</vt:lpstr>
      <vt:lpstr>1000 gene len - shap value ver 1(Integer )</vt:lpstr>
      <vt:lpstr>1000 gene len - shap value (Integer )</vt:lpstr>
      <vt:lpstr>1000 gene len -TSNE GradCam [ths&gt;0.75]</vt:lpstr>
      <vt:lpstr>CNN &amp; MLP</vt:lpstr>
      <vt:lpstr>PowerPoint 簡報</vt:lpstr>
      <vt:lpstr>PowerPoint 簡報</vt:lpstr>
      <vt:lpstr>6000 gene len -TSNE GradCam [ths&gt;0.75]</vt:lpstr>
      <vt:lpstr>PowerPoint 簡報</vt:lpstr>
      <vt:lpstr>onehot problem</vt:lpstr>
      <vt:lpstr>[K]-ford 10 times - mlp</vt:lpstr>
      <vt:lpstr>[K]-ford 10 times - cnn</vt:lpstr>
      <vt:lpstr>shap</vt:lpstr>
      <vt:lpstr>batch test shap value - single [k]-fold result </vt:lpstr>
      <vt:lpstr>Problem</vt:lpstr>
      <vt:lpstr>Problem</vt:lpstr>
      <vt:lpstr>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</dc:title>
  <dc:creator>john</dc:creator>
  <cp:lastModifiedBy>志宇 簡</cp:lastModifiedBy>
  <cp:revision>2398</cp:revision>
  <dcterms:created xsi:type="dcterms:W3CDTF">2022-06-22T01:48:42Z</dcterms:created>
  <dcterms:modified xsi:type="dcterms:W3CDTF">2022-09-08T04:22:13Z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1028-11.1.0.9615</vt:lpwstr>
  </property>
</Properties>
</file>